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72" r:id="rId3"/>
    <p:sldId id="259" r:id="rId4"/>
    <p:sldId id="260" r:id="rId5"/>
    <p:sldId id="261" r:id="rId6"/>
    <p:sldId id="282" r:id="rId7"/>
    <p:sldId id="274" r:id="rId8"/>
    <p:sldId id="280" r:id="rId9"/>
    <p:sldId id="275" r:id="rId10"/>
    <p:sldId id="281" r:id="rId11"/>
    <p:sldId id="276" r:id="rId12"/>
    <p:sldId id="283" r:id="rId13"/>
    <p:sldId id="278" r:id="rId14"/>
    <p:sldId id="279" r:id="rId15"/>
    <p:sldId id="284" r:id="rId16"/>
    <p:sldId id="258" r:id="rId17"/>
    <p:sldId id="273" r:id="rId18"/>
    <p:sldId id="277" r:id="rId19"/>
    <p:sldId id="300" r:id="rId20"/>
    <p:sldId id="288" r:id="rId21"/>
    <p:sldId id="285" r:id="rId22"/>
    <p:sldId id="287" r:id="rId23"/>
    <p:sldId id="286" r:id="rId24"/>
    <p:sldId id="301" r:id="rId25"/>
    <p:sldId id="289" r:id="rId26"/>
    <p:sldId id="302" r:id="rId27"/>
    <p:sldId id="290" r:id="rId28"/>
    <p:sldId id="303" r:id="rId29"/>
    <p:sldId id="304" r:id="rId30"/>
    <p:sldId id="305" r:id="rId31"/>
    <p:sldId id="306" r:id="rId32"/>
    <p:sldId id="307" r:id="rId33"/>
    <p:sldId id="308" r:id="rId34"/>
    <p:sldId id="292" r:id="rId35"/>
    <p:sldId id="298" r:id="rId36"/>
    <p:sldId id="309" r:id="rId37"/>
    <p:sldId id="310" r:id="rId38"/>
    <p:sldId id="299" r:id="rId39"/>
    <p:sldId id="311" r:id="rId40"/>
    <p:sldId id="31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3C3C"/>
    <a:srgbClr val="571F1F"/>
    <a:srgbClr val="C0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82061" autoAdjust="0"/>
  </p:normalViewPr>
  <p:slideViewPr>
    <p:cSldViewPr snapToGrid="0">
      <p:cViewPr varScale="1">
        <p:scale>
          <a:sx n="69" d="100"/>
          <a:sy n="69" d="100"/>
        </p:scale>
        <p:origin x="1022" y="72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41F60-1629-46FF-849D-2D3415030A6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77F5A-AE78-413A-BB36-995AB637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exposure captures temporal changes in exposure to contamination throughout the migrations.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01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Exposure duration quantifies the amount of time fish spend in areas exceeding recommended toxicity thresholds by NOAA.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16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Exposure duration quantifies the amount of time fish spend in areas exceeding recommended toxicity thresholds by NOAA.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30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Uptake risk is related to the level of stress a fish is experience, the level of suspended material in their current patch, and the level of contamination in their current patch.</a:t>
            </a:r>
          </a:p>
          <a:p>
            <a:r>
              <a:rPr lang="en-US" dirty="0"/>
              <a:t>Transforms static mercury and methylmercury data to dynamic exposure with material transport.</a:t>
            </a:r>
          </a:p>
          <a:p>
            <a:endParaRPr lang="en-US" dirty="0"/>
          </a:p>
          <a:p>
            <a:r>
              <a:rPr lang="en-US" dirty="0"/>
              <a:t>This uptake risk tracks the instantaneous changes in bioaccumulation risk from spatial-temporal dynamics: what is occurring at this individual’s space and time contributing to bioaccumulation of mercury and methylmercury?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03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Uptake risk is related to the level of stress a fish is experience, the level of suspended material in their current patch, and the level of contamination in their current patch.</a:t>
            </a:r>
          </a:p>
          <a:p>
            <a:r>
              <a:rPr lang="en-US" dirty="0"/>
              <a:t>Transforms static mercury and methylmercury data to dynamic exposure with material transport.</a:t>
            </a:r>
          </a:p>
          <a:p>
            <a:endParaRPr lang="en-US" dirty="0"/>
          </a:p>
          <a:p>
            <a:r>
              <a:rPr lang="en-US" dirty="0"/>
              <a:t>This uptake risk tracks the instantaneous changes in bioaccumulation risk from spatial-temporal dynamics: what is occurring at this individual’s space and time contributing to bioaccumulation of mercury and methylmercury?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08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2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08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2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63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2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exposure captures temporal changes in exposure to contamination throughout the migrations.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8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Exposure duration quantifies the amount of time fish spend in areas exceeding recommended toxicity thresholds by NOAA.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1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Exposure duration quantifies the amount of time fish spend in areas exceeding recommended toxicity thresholds by NOAA.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3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Uptake risk is related to the level of stress a fish is experience, the level of suspended material in their current patch, and the level of contamination in their current patch.</a:t>
            </a:r>
          </a:p>
          <a:p>
            <a:r>
              <a:rPr lang="en-US" dirty="0"/>
              <a:t>Transforms static mercury and methylmercury data to dynamic exposure with material transport.</a:t>
            </a:r>
          </a:p>
          <a:p>
            <a:endParaRPr lang="en-US" dirty="0"/>
          </a:p>
          <a:p>
            <a:r>
              <a:rPr lang="en-US" dirty="0"/>
              <a:t>This uptake risk tracks the instantaneous changes in bioaccumulation risk from spatial-temporal dynamics: what is occurring at this individual’s space and time contributing to bioaccumulation of mercury and methylmercury?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0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Uptake risk is related to the level of stress a fish is experience, the level of suspended material in their current patch, and the level of contamination in their current patch.</a:t>
            </a:r>
          </a:p>
          <a:p>
            <a:r>
              <a:rPr lang="en-US" dirty="0"/>
              <a:t>Transforms static mercury and methylmercury data to dynamic exposure with material transport.</a:t>
            </a:r>
          </a:p>
          <a:p>
            <a:endParaRPr lang="en-US" dirty="0"/>
          </a:p>
          <a:p>
            <a:r>
              <a:rPr lang="en-US" dirty="0"/>
              <a:t>This uptake risk tracks the instantaneous changes in bioaccumulation risk from spatial-temporal dynamics: what is occurring at this individual’s space and time contributing to bioaccumulation of mercury and methylmercury?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08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exposure captures temporal changes in exposure to contamination throughout the migrations.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01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exposure captures temporal changes in exposure to contamination throughout the migrations.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7F5A-AE78-413A-BB36-995AB637DF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8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9F1F-8141-4FBF-BF5A-6A38ACA86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38B69-8D7B-4DA7-9337-3BE471C80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CFE0F-94D3-4F8E-A4DE-97501900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BD481-E5EA-4687-978B-FA850B51E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9B777-9386-4463-A30C-497BE152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0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110E-3C70-4265-92E6-27B0FDB1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7A9C3-D90F-472E-9108-14D174C61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990E2-107E-44F4-BD1E-35A09CD8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A9C65-8A3F-4A51-AD07-F209CD91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110AB-2249-47EA-BF4D-167B5894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4832A5-A46F-4F31-9488-F79ECFD1F2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DEC43-A4F3-467F-80CD-340A69338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054CA-E3BA-450F-9EA7-C79E0500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6E605-E5B3-4E7E-986F-70A74EA2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332C-A5DA-4B60-A1D3-C1E4F82E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CDC8-7090-4978-91A5-2FFEBBB1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9FE4-26DD-46E4-8496-6A77EA25F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786A0-8F04-4274-9A55-717320B6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888EE-862C-4763-AE35-0BEB7745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F349-ADA4-4681-9205-90C3EE82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3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2BB6-E14D-493D-8215-8573540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EC6B-C50C-4FCA-B757-F6EB47221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D34AB-5657-4FA9-A713-57AD0FB9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4655-D8AC-4D2F-A311-5C6AEAA62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A6D47-5368-44C7-A8C9-C9BE063A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88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CBA0-3B5B-4213-977B-7590AAC3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7316-4E26-46C9-91D8-78645979D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1ED28-73DC-410B-92F6-0F90B939B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E3D4A-2AED-4748-815A-6AEA9D7B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4CDD8-CBFE-4E2A-AFB3-1855F335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EF412-CD08-4121-AE61-D622E47F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8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5E8C-9770-47EF-BE24-0CD790C8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9F71F-4584-4952-8321-07DF5D2D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A56E1-E548-4E06-8BC6-92137637E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7B174-900E-4640-A7E1-2B78677A9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11DF5-BE54-4C82-A296-531259ECF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9EB407-9898-4885-9476-4D6ADF53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BCBBA-F113-4B54-A181-9002B6BD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F1572C-0F75-4D3E-961E-4064457A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3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617E-EE61-427E-8F6D-220DBCB1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408A6-1A7F-451E-A9F0-0C839E02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02C96-FD98-485E-83B7-8B61F80D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536F9-5781-4EC0-A444-B6D8E85C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7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D3773-774D-451E-8E4B-ED5ABBAFF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D8E68-3C83-4AF7-BD5A-473AAE51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774D8-3075-40ED-862F-4303D904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4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D163-F5D6-4A6D-97C7-18570C67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84CE2-FB4A-42C4-B7E6-10A8797A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B8B50-533D-455F-BB36-B2EB8A353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0D6CC-782D-4765-ABF1-E08E1519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7E591-3EF1-4A94-B121-DB3D972A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FA53D-CAD1-45B1-BFD7-2C11EA66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4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FF04-BF4B-4111-AE7D-3029DA70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73707-16F0-4F11-8306-97951C67A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7999A-313F-4F07-AAA6-B3EF51701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85979-0696-40F2-B42E-A65D0E9ED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09B80-A602-4242-BAAF-68E06ADC9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F5C82-8559-4F05-AC95-A387EF5D2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3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4DA64-F61E-4BD4-9CB2-73E7A387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1272D-920A-414C-B438-BA35DB0DB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8C9D2-5604-4DC6-AEA5-610E5C79E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C847F-28CF-4C8F-8216-868300884A7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04731-B686-4222-965A-52EEC4187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1F3C-613F-4941-BA95-6BA12D214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59F2A-FB88-4F62-8D12-77F5191E2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9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01AD-A261-4D81-829A-6B677B848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Bioaccumulation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55772-D1B0-42C5-ACE9-FC72D03E38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Drafted By: Vanessa Quintana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769B74-8514-4808-99AD-42DBF8EE9940}"/>
              </a:ext>
            </a:extLst>
          </p:cNvPr>
          <p:cNvSpPr txBox="1"/>
          <p:nvPr/>
        </p:nvSpPr>
        <p:spPr>
          <a:xfrm>
            <a:off x="6934200" y="106958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Penobscot Estuary Community Modeling Workshop</a:t>
            </a:r>
          </a:p>
          <a:p>
            <a:pPr algn="r"/>
            <a:r>
              <a:rPr lang="en-US" dirty="0"/>
              <a:t>ABM Draft Bioaccumulation Function</a:t>
            </a:r>
          </a:p>
          <a:p>
            <a:pPr algn="r"/>
            <a:r>
              <a:rPr lang="en-US" dirty="0"/>
              <a:t>August 6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165787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30" y="0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5. Track Amount of Time Fish is Exposed in Patch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161153" y="5294718"/>
            <a:ext cx="596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778650" y="5772477"/>
            <a:ext cx="120733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</a:t>
            </a:r>
            <a:r>
              <a:rPr lang="en-US" sz="2000" b="1" dirty="0"/>
              <a:t>Hg-Exposure</a:t>
            </a:r>
            <a:r>
              <a:rPr lang="en-US" sz="2000" dirty="0"/>
              <a:t> &gt; 15 ug/kg		 </a:t>
            </a:r>
            <a:r>
              <a:rPr lang="en-US" sz="2000" b="1" dirty="0"/>
              <a:t>Hg-Patch-Exposure-Time</a:t>
            </a:r>
            <a:r>
              <a:rPr lang="en-US" sz="2000" dirty="0"/>
              <a:t> = </a:t>
            </a:r>
            <a:r>
              <a:rPr lang="en-US" sz="2000" b="1" dirty="0"/>
              <a:t>Hg-Patch-Exposure-Time</a:t>
            </a:r>
            <a:r>
              <a:rPr lang="en-US" sz="2000" dirty="0"/>
              <a:t> + 1 </a:t>
            </a:r>
          </a:p>
          <a:p>
            <a:r>
              <a:rPr lang="en-US" sz="2000" dirty="0"/>
              <a:t>If </a:t>
            </a:r>
            <a:r>
              <a:rPr lang="en-US" sz="2000" b="1" dirty="0"/>
              <a:t>MeHg-Exposure &gt;</a:t>
            </a:r>
            <a:r>
              <a:rPr lang="en-US" sz="2000" dirty="0"/>
              <a:t>  150 ug/kg	</a:t>
            </a:r>
            <a:r>
              <a:rPr lang="en-US" sz="2000" b="1" dirty="0"/>
              <a:t> MeHg-Patch-Exposure-Time</a:t>
            </a:r>
            <a:r>
              <a:rPr lang="en-US" sz="2000" dirty="0"/>
              <a:t> = </a:t>
            </a:r>
            <a:r>
              <a:rPr lang="en-US" sz="2000" b="1" dirty="0"/>
              <a:t>MeHg-Patch-Exposure-Time</a:t>
            </a:r>
            <a:r>
              <a:rPr lang="en-US" sz="2000" dirty="0"/>
              <a:t> + 1 </a:t>
            </a:r>
          </a:p>
          <a:p>
            <a:endParaRPr lang="en-US" sz="2400" dirty="0"/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776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99" y="-236430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5. Determine Bioaccumulation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012809" y="5335290"/>
            <a:ext cx="677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 &amp; Suspended Particulate Matter (SPM)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396388" y="5847519"/>
            <a:ext cx="11710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Hg-Uptake-Risk</a:t>
            </a:r>
            <a:r>
              <a:rPr lang="en-US" sz="2000" dirty="0"/>
              <a:t> = </a:t>
            </a:r>
            <a:r>
              <a:rPr lang="en-US" sz="2000" b="1" dirty="0"/>
              <a:t>Hg-Exposure </a:t>
            </a:r>
            <a:r>
              <a:rPr lang="en-US" sz="2000" dirty="0"/>
              <a:t>* </a:t>
            </a:r>
            <a:r>
              <a:rPr lang="en-US" sz="2000" b="1" dirty="0"/>
              <a:t>Stress </a:t>
            </a:r>
            <a:r>
              <a:rPr lang="en-US" sz="2000" dirty="0"/>
              <a:t>* </a:t>
            </a:r>
            <a:r>
              <a:rPr lang="en-US" sz="2000" b="1" dirty="0"/>
              <a:t>SPM</a:t>
            </a:r>
            <a:endParaRPr lang="en-US" sz="2000" dirty="0"/>
          </a:p>
          <a:p>
            <a:pPr algn="ctr"/>
            <a:r>
              <a:rPr lang="en-US" sz="2000" b="1" dirty="0"/>
              <a:t>MeHg-Uptake-Risk</a:t>
            </a:r>
            <a:r>
              <a:rPr lang="en-US" sz="2000" dirty="0"/>
              <a:t> = </a:t>
            </a:r>
            <a:r>
              <a:rPr lang="en-US" sz="2000" b="1" dirty="0"/>
              <a:t>MeHg-Exposure </a:t>
            </a:r>
            <a:r>
              <a:rPr lang="en-US" sz="2000" dirty="0"/>
              <a:t>* </a:t>
            </a:r>
            <a:r>
              <a:rPr lang="en-US" sz="2000" b="1" dirty="0"/>
              <a:t>Stress</a:t>
            </a:r>
            <a:r>
              <a:rPr lang="en-US" sz="2000" dirty="0"/>
              <a:t> * </a:t>
            </a:r>
            <a:r>
              <a:rPr lang="en-US" sz="2000" b="1" dirty="0"/>
              <a:t>SPM</a:t>
            </a:r>
            <a:endParaRPr lang="en-US" sz="1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575794-A102-487F-AFDC-C602F0D3C93F}"/>
              </a:ext>
            </a:extLst>
          </p:cNvPr>
          <p:cNvGrpSpPr/>
          <p:nvPr/>
        </p:nvGrpSpPr>
        <p:grpSpPr>
          <a:xfrm>
            <a:off x="2434756" y="1197820"/>
            <a:ext cx="7322485" cy="3693689"/>
            <a:chOff x="2153145" y="1411474"/>
            <a:chExt cx="7322485" cy="3693689"/>
          </a:xfrm>
          <a:scene3d>
            <a:camera prst="obliqueBottomLeft"/>
            <a:lightRig rig="threePt" dir="t"/>
          </a:scene3d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D9CDBF6C-9F85-45D5-9CC4-E4ACE1975155}"/>
                </a:ext>
              </a:extLst>
            </p:cNvPr>
            <p:cNvSpPr/>
            <p:nvPr/>
          </p:nvSpPr>
          <p:spPr>
            <a:xfrm rot="16200000">
              <a:off x="2342229" y="2005835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C9913BAF-7C07-470A-89FE-57EDCA374CD7}"/>
                </a:ext>
              </a:extLst>
            </p:cNvPr>
            <p:cNvSpPr/>
            <p:nvPr/>
          </p:nvSpPr>
          <p:spPr>
            <a:xfrm rot="16200000">
              <a:off x="3354438" y="2737355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38A5260-9FCD-4D84-9D1A-14A59D201688}"/>
                </a:ext>
              </a:extLst>
            </p:cNvPr>
            <p:cNvSpPr/>
            <p:nvPr/>
          </p:nvSpPr>
          <p:spPr>
            <a:xfrm rot="16200000">
              <a:off x="2067909" y="3636356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DBA0B311-D084-4DEF-9AFF-04131B342EE4}"/>
                </a:ext>
              </a:extLst>
            </p:cNvPr>
            <p:cNvSpPr/>
            <p:nvPr/>
          </p:nvSpPr>
          <p:spPr>
            <a:xfrm rot="16200000">
              <a:off x="6534366" y="3657600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BDF1FE07-7D9A-491F-A019-F060E3BCF069}"/>
                </a:ext>
              </a:extLst>
            </p:cNvPr>
            <p:cNvSpPr/>
            <p:nvPr/>
          </p:nvSpPr>
          <p:spPr>
            <a:xfrm rot="16200000">
              <a:off x="7532834" y="2005834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E6950336-A155-4F49-9044-4BAD5104BC5F}"/>
                </a:ext>
              </a:extLst>
            </p:cNvPr>
            <p:cNvSpPr/>
            <p:nvPr/>
          </p:nvSpPr>
          <p:spPr>
            <a:xfrm rot="16200000">
              <a:off x="7457439" y="3474720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188B05D-FE5B-436C-B67B-5F66ED84E20C}"/>
                </a:ext>
              </a:extLst>
            </p:cNvPr>
            <p:cNvSpPr/>
            <p:nvPr/>
          </p:nvSpPr>
          <p:spPr>
            <a:xfrm rot="16200000">
              <a:off x="6305355" y="1822954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70492C6-C935-474F-9A53-E498623A1383}"/>
                </a:ext>
              </a:extLst>
            </p:cNvPr>
            <p:cNvSpPr/>
            <p:nvPr/>
          </p:nvSpPr>
          <p:spPr>
            <a:xfrm rot="16200000">
              <a:off x="4095980" y="345347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66831ADC-A73A-4A19-AE62-4C4A9F740398}"/>
                </a:ext>
              </a:extLst>
            </p:cNvPr>
            <p:cNvSpPr/>
            <p:nvPr/>
          </p:nvSpPr>
          <p:spPr>
            <a:xfrm rot="16200000">
              <a:off x="2015985" y="263821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889074F4-057B-4C26-9A13-E274FF670BD9}"/>
                </a:ext>
              </a:extLst>
            </p:cNvPr>
            <p:cNvSpPr/>
            <p:nvPr/>
          </p:nvSpPr>
          <p:spPr>
            <a:xfrm rot="16200000">
              <a:off x="1741665" y="4277799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10B04D06-253B-4619-82D2-E36045CA68F8}"/>
                </a:ext>
              </a:extLst>
            </p:cNvPr>
            <p:cNvSpPr/>
            <p:nvPr/>
          </p:nvSpPr>
          <p:spPr>
            <a:xfrm rot="16200000">
              <a:off x="3040601" y="3446093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C92C8A9-DC3F-4AC4-B7B0-1BBA170EBD48}"/>
                </a:ext>
              </a:extLst>
            </p:cNvPr>
            <p:cNvSpPr/>
            <p:nvPr/>
          </p:nvSpPr>
          <p:spPr>
            <a:xfrm rot="16200000">
              <a:off x="8455907" y="254406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514878D0-2C08-4BFF-A4ED-02A4B6C4F84B}"/>
                </a:ext>
              </a:extLst>
            </p:cNvPr>
            <p:cNvSpPr/>
            <p:nvPr/>
          </p:nvSpPr>
          <p:spPr>
            <a:xfrm rot="16200000">
              <a:off x="3510594" y="205155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F6B66C6-4210-4AC0-96FE-14B09A698B9E}"/>
                </a:ext>
              </a:extLst>
            </p:cNvPr>
            <p:cNvSpPr/>
            <p:nvPr/>
          </p:nvSpPr>
          <p:spPr>
            <a:xfrm rot="16200000">
              <a:off x="4574729" y="205155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9B5D6142-3885-48AD-86C2-DE9219AFAF67}"/>
                </a:ext>
              </a:extLst>
            </p:cNvPr>
            <p:cNvSpPr/>
            <p:nvPr/>
          </p:nvSpPr>
          <p:spPr>
            <a:xfrm rot="16200000">
              <a:off x="4549991" y="2828917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F1CCF43-C76C-4157-9C4A-1ABBE1927E7D}"/>
                </a:ext>
              </a:extLst>
            </p:cNvPr>
            <p:cNvSpPr/>
            <p:nvPr/>
          </p:nvSpPr>
          <p:spPr>
            <a:xfrm rot="16200000">
              <a:off x="3238862" y="4641595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9C93E2D-F8E1-4D46-8AEF-9F9F0D4D75E7}"/>
                </a:ext>
              </a:extLst>
            </p:cNvPr>
            <p:cNvSpPr/>
            <p:nvPr/>
          </p:nvSpPr>
          <p:spPr>
            <a:xfrm rot="16200000">
              <a:off x="4412831" y="4633018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ACF95E22-A430-4FD8-A0AF-109559394642}"/>
                </a:ext>
              </a:extLst>
            </p:cNvPr>
            <p:cNvSpPr/>
            <p:nvPr/>
          </p:nvSpPr>
          <p:spPr>
            <a:xfrm rot="16200000">
              <a:off x="8547844" y="214299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C551DBE-DA4E-4E10-AF00-20BB73C506B3}"/>
                </a:ext>
              </a:extLst>
            </p:cNvPr>
            <p:cNvSpPr/>
            <p:nvPr/>
          </p:nvSpPr>
          <p:spPr>
            <a:xfrm rot="16200000">
              <a:off x="6563271" y="2828825"/>
              <a:ext cx="6400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DC1A33A4-4DE1-42FB-B131-290ABAE1ED92}"/>
                </a:ext>
              </a:extLst>
            </p:cNvPr>
            <p:cNvSpPr/>
            <p:nvPr/>
          </p:nvSpPr>
          <p:spPr>
            <a:xfrm rot="16200000">
              <a:off x="5474133" y="3627125"/>
              <a:ext cx="6400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325355C8-E34D-473B-A860-2B27E76AB633}"/>
                </a:ext>
              </a:extLst>
            </p:cNvPr>
            <p:cNvSpPr/>
            <p:nvPr/>
          </p:nvSpPr>
          <p:spPr>
            <a:xfrm rot="16200000">
              <a:off x="8755459" y="3583253"/>
              <a:ext cx="82296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E1C1B18F-4452-433C-99A1-1407506951C6}"/>
                </a:ext>
              </a:extLst>
            </p:cNvPr>
            <p:cNvSpPr/>
            <p:nvPr/>
          </p:nvSpPr>
          <p:spPr>
            <a:xfrm rot="16200000">
              <a:off x="8652670" y="4220290"/>
              <a:ext cx="13716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C90162C-29D6-46EB-AB4C-6201048381DA}"/>
                </a:ext>
              </a:extLst>
            </p:cNvPr>
            <p:cNvSpPr/>
            <p:nvPr/>
          </p:nvSpPr>
          <p:spPr>
            <a:xfrm rot="16200000">
              <a:off x="5257510" y="4282203"/>
              <a:ext cx="13716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69446B8E-B7FA-44DF-9F96-C14D893C3138}"/>
                </a:ext>
              </a:extLst>
            </p:cNvPr>
            <p:cNvSpPr/>
            <p:nvPr/>
          </p:nvSpPr>
          <p:spPr>
            <a:xfrm rot="16200000">
              <a:off x="7739263" y="4404365"/>
              <a:ext cx="9144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2E26FAB-6CF7-4020-B41A-4A5E4B85BBBB}"/>
                </a:ext>
              </a:extLst>
            </p:cNvPr>
            <p:cNvSpPr/>
            <p:nvPr/>
          </p:nvSpPr>
          <p:spPr>
            <a:xfrm rot="16200000">
              <a:off x="6625806" y="4587245"/>
              <a:ext cx="54864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E95591A-82CC-42C6-92A1-80C94DD5DA22}"/>
              </a:ext>
            </a:extLst>
          </p:cNvPr>
          <p:cNvSpPr/>
          <p:nvPr/>
        </p:nvSpPr>
        <p:spPr>
          <a:xfrm>
            <a:off x="10408112" y="1752381"/>
            <a:ext cx="566701" cy="230425"/>
          </a:xfrm>
          <a:prstGeom prst="rect">
            <a:avLst/>
          </a:prstGeom>
          <a:solidFill>
            <a:srgbClr val="6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244E4-0076-4894-BD69-970840851B43}"/>
              </a:ext>
            </a:extLst>
          </p:cNvPr>
          <p:cNvSpPr txBox="1"/>
          <p:nvPr/>
        </p:nvSpPr>
        <p:spPr>
          <a:xfrm>
            <a:off x="10974813" y="1688277"/>
            <a:ext cx="85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7A4B2-2CFE-4094-A422-6433EA5FDB38}"/>
              </a:ext>
            </a:extLst>
          </p:cNvPr>
          <p:cNvSpPr txBox="1"/>
          <p:nvPr/>
        </p:nvSpPr>
        <p:spPr>
          <a:xfrm>
            <a:off x="10583910" y="1283828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Legend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AA5B94-5771-40F9-AAB6-85E5229FA613}"/>
              </a:ext>
            </a:extLst>
          </p:cNvPr>
          <p:cNvSpPr/>
          <p:nvPr/>
        </p:nvSpPr>
        <p:spPr>
          <a:xfrm>
            <a:off x="10107142" y="1635526"/>
            <a:ext cx="181755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ACA0287-39AE-4B5D-B9C1-14B3BC3B8537}"/>
              </a:ext>
            </a:extLst>
          </p:cNvPr>
          <p:cNvSpPr/>
          <p:nvPr/>
        </p:nvSpPr>
        <p:spPr>
          <a:xfrm rot="16200000">
            <a:off x="5885678" y="2670725"/>
            <a:ext cx="457200" cy="274320"/>
          </a:xfrm>
          <a:prstGeom prst="rightArrow">
            <a:avLst/>
          </a:prstGeom>
          <a:solidFill>
            <a:srgbClr val="6C3C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443C05-B1DC-48C6-A523-A33D7157C791}"/>
              </a:ext>
            </a:extLst>
          </p:cNvPr>
          <p:cNvSpPr txBox="1"/>
          <p:nvPr/>
        </p:nvSpPr>
        <p:spPr>
          <a:xfrm>
            <a:off x="2278362" y="718509"/>
            <a:ext cx="7893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Stress</a:t>
            </a:r>
            <a:r>
              <a:rPr lang="en-US" sz="2000" dirty="0"/>
              <a:t> increases respiration leading to increased contamination exposure to gills for bioaccumulation.</a:t>
            </a:r>
          </a:p>
        </p:txBody>
      </p:sp>
    </p:spTree>
    <p:extLst>
      <p:ext uri="{BB962C8B-B14F-4D97-AF65-F5344CB8AC3E}">
        <p14:creationId xmlns:p14="http://schemas.microsoft.com/office/powerpoint/2010/main" val="115336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8" y="9434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6. Track Bioaccumulation Risk for Each Patch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012809" y="5335290"/>
            <a:ext cx="677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 &amp; Suspended Particulate Matter (SPM)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396388" y="5847519"/>
            <a:ext cx="11710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Hg-Patch-Risk</a:t>
            </a:r>
            <a:r>
              <a:rPr lang="en-US" sz="2000" dirty="0"/>
              <a:t> = </a:t>
            </a:r>
            <a:r>
              <a:rPr lang="en-US" sz="2000" b="1" dirty="0"/>
              <a:t>Hg-Exposure </a:t>
            </a:r>
            <a:r>
              <a:rPr lang="en-US" sz="2000" dirty="0"/>
              <a:t>* </a:t>
            </a:r>
            <a:r>
              <a:rPr lang="en-US" sz="2000" b="1" dirty="0"/>
              <a:t>Stress </a:t>
            </a:r>
            <a:r>
              <a:rPr lang="en-US" sz="2000" dirty="0"/>
              <a:t>* </a:t>
            </a:r>
            <a:r>
              <a:rPr lang="en-US" sz="2000" b="1" dirty="0"/>
              <a:t>SPM</a:t>
            </a:r>
            <a:endParaRPr lang="en-US" sz="2000" dirty="0"/>
          </a:p>
          <a:p>
            <a:pPr algn="ctr"/>
            <a:r>
              <a:rPr lang="en-US" sz="2000" b="1" dirty="0"/>
              <a:t>MeHg-Patch-Risk</a:t>
            </a:r>
            <a:r>
              <a:rPr lang="en-US" sz="2000" dirty="0"/>
              <a:t> = </a:t>
            </a:r>
            <a:r>
              <a:rPr lang="en-US" sz="2000" b="1" dirty="0"/>
              <a:t>MeHg-Exposure </a:t>
            </a:r>
            <a:r>
              <a:rPr lang="en-US" sz="2000" dirty="0"/>
              <a:t>* </a:t>
            </a:r>
            <a:r>
              <a:rPr lang="en-US" sz="2000" b="1" dirty="0"/>
              <a:t>Stress</a:t>
            </a:r>
            <a:r>
              <a:rPr lang="en-US" sz="2000" dirty="0"/>
              <a:t> * </a:t>
            </a:r>
            <a:r>
              <a:rPr lang="en-US" sz="2000" b="1" dirty="0"/>
              <a:t>SPM</a:t>
            </a:r>
            <a:endParaRPr lang="en-US" sz="1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575794-A102-487F-AFDC-C602F0D3C93F}"/>
              </a:ext>
            </a:extLst>
          </p:cNvPr>
          <p:cNvGrpSpPr/>
          <p:nvPr/>
        </p:nvGrpSpPr>
        <p:grpSpPr>
          <a:xfrm>
            <a:off x="2434756" y="1197820"/>
            <a:ext cx="7322485" cy="3693689"/>
            <a:chOff x="2153145" y="1411474"/>
            <a:chExt cx="7322485" cy="3693689"/>
          </a:xfrm>
          <a:scene3d>
            <a:camera prst="obliqueBottomLeft"/>
            <a:lightRig rig="threePt" dir="t"/>
          </a:scene3d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D9CDBF6C-9F85-45D5-9CC4-E4ACE1975155}"/>
                </a:ext>
              </a:extLst>
            </p:cNvPr>
            <p:cNvSpPr/>
            <p:nvPr/>
          </p:nvSpPr>
          <p:spPr>
            <a:xfrm rot="16200000">
              <a:off x="2342229" y="2005835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C9913BAF-7C07-470A-89FE-57EDCA374CD7}"/>
                </a:ext>
              </a:extLst>
            </p:cNvPr>
            <p:cNvSpPr/>
            <p:nvPr/>
          </p:nvSpPr>
          <p:spPr>
            <a:xfrm rot="16200000">
              <a:off x="3354438" y="2737355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38A5260-9FCD-4D84-9D1A-14A59D201688}"/>
                </a:ext>
              </a:extLst>
            </p:cNvPr>
            <p:cNvSpPr/>
            <p:nvPr/>
          </p:nvSpPr>
          <p:spPr>
            <a:xfrm rot="16200000">
              <a:off x="2067909" y="3636356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DBA0B311-D084-4DEF-9AFF-04131B342EE4}"/>
                </a:ext>
              </a:extLst>
            </p:cNvPr>
            <p:cNvSpPr/>
            <p:nvPr/>
          </p:nvSpPr>
          <p:spPr>
            <a:xfrm rot="16200000">
              <a:off x="6534366" y="3657600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BDF1FE07-7D9A-491F-A019-F060E3BCF069}"/>
                </a:ext>
              </a:extLst>
            </p:cNvPr>
            <p:cNvSpPr/>
            <p:nvPr/>
          </p:nvSpPr>
          <p:spPr>
            <a:xfrm rot="16200000">
              <a:off x="7532834" y="2005834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E6950336-A155-4F49-9044-4BAD5104BC5F}"/>
                </a:ext>
              </a:extLst>
            </p:cNvPr>
            <p:cNvSpPr/>
            <p:nvPr/>
          </p:nvSpPr>
          <p:spPr>
            <a:xfrm rot="16200000">
              <a:off x="7457439" y="3474720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188B05D-FE5B-436C-B67B-5F66ED84E20C}"/>
                </a:ext>
              </a:extLst>
            </p:cNvPr>
            <p:cNvSpPr/>
            <p:nvPr/>
          </p:nvSpPr>
          <p:spPr>
            <a:xfrm rot="16200000">
              <a:off x="6305355" y="1822954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70492C6-C935-474F-9A53-E498623A1383}"/>
                </a:ext>
              </a:extLst>
            </p:cNvPr>
            <p:cNvSpPr/>
            <p:nvPr/>
          </p:nvSpPr>
          <p:spPr>
            <a:xfrm rot="16200000">
              <a:off x="4095980" y="345347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66831ADC-A73A-4A19-AE62-4C4A9F740398}"/>
                </a:ext>
              </a:extLst>
            </p:cNvPr>
            <p:cNvSpPr/>
            <p:nvPr/>
          </p:nvSpPr>
          <p:spPr>
            <a:xfrm rot="16200000">
              <a:off x="2015985" y="263821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889074F4-057B-4C26-9A13-E274FF670BD9}"/>
                </a:ext>
              </a:extLst>
            </p:cNvPr>
            <p:cNvSpPr/>
            <p:nvPr/>
          </p:nvSpPr>
          <p:spPr>
            <a:xfrm rot="16200000">
              <a:off x="1741665" y="4277799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10B04D06-253B-4619-82D2-E36045CA68F8}"/>
                </a:ext>
              </a:extLst>
            </p:cNvPr>
            <p:cNvSpPr/>
            <p:nvPr/>
          </p:nvSpPr>
          <p:spPr>
            <a:xfrm rot="16200000">
              <a:off x="3040601" y="3446093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C92C8A9-DC3F-4AC4-B7B0-1BBA170EBD48}"/>
                </a:ext>
              </a:extLst>
            </p:cNvPr>
            <p:cNvSpPr/>
            <p:nvPr/>
          </p:nvSpPr>
          <p:spPr>
            <a:xfrm rot="16200000">
              <a:off x="8455907" y="254406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514878D0-2C08-4BFF-A4ED-02A4B6C4F84B}"/>
                </a:ext>
              </a:extLst>
            </p:cNvPr>
            <p:cNvSpPr/>
            <p:nvPr/>
          </p:nvSpPr>
          <p:spPr>
            <a:xfrm rot="16200000">
              <a:off x="3510594" y="205155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F6B66C6-4210-4AC0-96FE-14B09A698B9E}"/>
                </a:ext>
              </a:extLst>
            </p:cNvPr>
            <p:cNvSpPr/>
            <p:nvPr/>
          </p:nvSpPr>
          <p:spPr>
            <a:xfrm rot="16200000">
              <a:off x="4574729" y="205155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9B5D6142-3885-48AD-86C2-DE9219AFAF67}"/>
                </a:ext>
              </a:extLst>
            </p:cNvPr>
            <p:cNvSpPr/>
            <p:nvPr/>
          </p:nvSpPr>
          <p:spPr>
            <a:xfrm rot="16200000">
              <a:off x="4549991" y="2828917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F1CCF43-C76C-4157-9C4A-1ABBE1927E7D}"/>
                </a:ext>
              </a:extLst>
            </p:cNvPr>
            <p:cNvSpPr/>
            <p:nvPr/>
          </p:nvSpPr>
          <p:spPr>
            <a:xfrm rot="16200000">
              <a:off x="3238862" y="4641595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9C93E2D-F8E1-4D46-8AEF-9F9F0D4D75E7}"/>
                </a:ext>
              </a:extLst>
            </p:cNvPr>
            <p:cNvSpPr/>
            <p:nvPr/>
          </p:nvSpPr>
          <p:spPr>
            <a:xfrm rot="16200000">
              <a:off x="4412831" y="4633018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ACF95E22-A430-4FD8-A0AF-109559394642}"/>
                </a:ext>
              </a:extLst>
            </p:cNvPr>
            <p:cNvSpPr/>
            <p:nvPr/>
          </p:nvSpPr>
          <p:spPr>
            <a:xfrm rot="16200000">
              <a:off x="8547844" y="214299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C551DBE-DA4E-4E10-AF00-20BB73C506B3}"/>
                </a:ext>
              </a:extLst>
            </p:cNvPr>
            <p:cNvSpPr/>
            <p:nvPr/>
          </p:nvSpPr>
          <p:spPr>
            <a:xfrm rot="16200000">
              <a:off x="6563271" y="2828825"/>
              <a:ext cx="6400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DC1A33A4-4DE1-42FB-B131-290ABAE1ED92}"/>
                </a:ext>
              </a:extLst>
            </p:cNvPr>
            <p:cNvSpPr/>
            <p:nvPr/>
          </p:nvSpPr>
          <p:spPr>
            <a:xfrm rot="16200000">
              <a:off x="5474133" y="3627125"/>
              <a:ext cx="6400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325355C8-E34D-473B-A860-2B27E76AB633}"/>
                </a:ext>
              </a:extLst>
            </p:cNvPr>
            <p:cNvSpPr/>
            <p:nvPr/>
          </p:nvSpPr>
          <p:spPr>
            <a:xfrm rot="16200000">
              <a:off x="8755459" y="3583253"/>
              <a:ext cx="82296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E1C1B18F-4452-433C-99A1-1407506951C6}"/>
                </a:ext>
              </a:extLst>
            </p:cNvPr>
            <p:cNvSpPr/>
            <p:nvPr/>
          </p:nvSpPr>
          <p:spPr>
            <a:xfrm rot="16200000">
              <a:off x="8652670" y="4220290"/>
              <a:ext cx="13716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C90162C-29D6-46EB-AB4C-6201048381DA}"/>
                </a:ext>
              </a:extLst>
            </p:cNvPr>
            <p:cNvSpPr/>
            <p:nvPr/>
          </p:nvSpPr>
          <p:spPr>
            <a:xfrm rot="16200000">
              <a:off x="5257510" y="4282203"/>
              <a:ext cx="13716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69446B8E-B7FA-44DF-9F96-C14D893C3138}"/>
                </a:ext>
              </a:extLst>
            </p:cNvPr>
            <p:cNvSpPr/>
            <p:nvPr/>
          </p:nvSpPr>
          <p:spPr>
            <a:xfrm rot="16200000">
              <a:off x="7739263" y="4404365"/>
              <a:ext cx="9144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2E26FAB-6CF7-4020-B41A-4A5E4B85BBBB}"/>
                </a:ext>
              </a:extLst>
            </p:cNvPr>
            <p:cNvSpPr/>
            <p:nvPr/>
          </p:nvSpPr>
          <p:spPr>
            <a:xfrm rot="16200000">
              <a:off x="6625806" y="4587245"/>
              <a:ext cx="54864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E95591A-82CC-42C6-92A1-80C94DD5DA22}"/>
              </a:ext>
            </a:extLst>
          </p:cNvPr>
          <p:cNvSpPr/>
          <p:nvPr/>
        </p:nvSpPr>
        <p:spPr>
          <a:xfrm>
            <a:off x="10408112" y="1752381"/>
            <a:ext cx="566701" cy="230425"/>
          </a:xfrm>
          <a:prstGeom prst="rect">
            <a:avLst/>
          </a:prstGeom>
          <a:solidFill>
            <a:srgbClr val="6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244E4-0076-4894-BD69-970840851B43}"/>
              </a:ext>
            </a:extLst>
          </p:cNvPr>
          <p:cNvSpPr txBox="1"/>
          <p:nvPr/>
        </p:nvSpPr>
        <p:spPr>
          <a:xfrm>
            <a:off x="10974813" y="1688277"/>
            <a:ext cx="85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7A4B2-2CFE-4094-A422-6433EA5FDB38}"/>
              </a:ext>
            </a:extLst>
          </p:cNvPr>
          <p:cNvSpPr txBox="1"/>
          <p:nvPr/>
        </p:nvSpPr>
        <p:spPr>
          <a:xfrm>
            <a:off x="10583910" y="1283828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Legend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AA5B94-5771-40F9-AAB6-85E5229FA613}"/>
              </a:ext>
            </a:extLst>
          </p:cNvPr>
          <p:cNvSpPr/>
          <p:nvPr/>
        </p:nvSpPr>
        <p:spPr>
          <a:xfrm>
            <a:off x="10107142" y="1635526"/>
            <a:ext cx="181755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ACA0287-39AE-4B5D-B9C1-14B3BC3B8537}"/>
              </a:ext>
            </a:extLst>
          </p:cNvPr>
          <p:cNvSpPr/>
          <p:nvPr/>
        </p:nvSpPr>
        <p:spPr>
          <a:xfrm rot="16200000">
            <a:off x="5885678" y="2670725"/>
            <a:ext cx="457200" cy="274320"/>
          </a:xfrm>
          <a:prstGeom prst="rightArrow">
            <a:avLst/>
          </a:prstGeom>
          <a:solidFill>
            <a:srgbClr val="6C3C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1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831D-FA90-40CC-8C0D-B154539B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83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Individual-Specific Traits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0B5AA2A-D28A-417E-BF16-955D6D189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00404"/>
              </p:ext>
            </p:extLst>
          </p:nvPr>
        </p:nvGraphicFramePr>
        <p:xfrm>
          <a:off x="2629164" y="1570225"/>
          <a:ext cx="693367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835">
                  <a:extLst>
                    <a:ext uri="{9D8B030D-6E8A-4147-A177-3AD203B41FA5}">
                      <a16:colId xmlns:a16="http://schemas.microsoft.com/office/drawing/2014/main" val="550561364"/>
                    </a:ext>
                  </a:extLst>
                </a:gridCol>
                <a:gridCol w="3466835">
                  <a:extLst>
                    <a:ext uri="{9D8B030D-6E8A-4147-A177-3AD203B41FA5}">
                      <a16:colId xmlns:a16="http://schemas.microsoft.com/office/drawing/2014/main" val="2624623854"/>
                    </a:ext>
                  </a:extLst>
                </a:gridCol>
              </a:tblGrid>
              <a:tr h="3549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Trait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Generalization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793023"/>
                  </a:ext>
                </a:extLst>
              </a:tr>
              <a:tr h="88179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Stress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Related to an fish’s ability to mitigate salinity and temperature stress.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81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083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831D-FA90-40CC-8C0D-B154539B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39042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Outputs of Interest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0B5AA2A-D28A-417E-BF16-955D6D189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19092"/>
              </p:ext>
            </p:extLst>
          </p:nvPr>
        </p:nvGraphicFramePr>
        <p:xfrm>
          <a:off x="316171" y="1449312"/>
          <a:ext cx="115596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315">
                  <a:extLst>
                    <a:ext uri="{9D8B030D-6E8A-4147-A177-3AD203B41FA5}">
                      <a16:colId xmlns:a16="http://schemas.microsoft.com/office/drawing/2014/main" val="3504199536"/>
                    </a:ext>
                  </a:extLst>
                </a:gridCol>
                <a:gridCol w="3130480">
                  <a:extLst>
                    <a:ext uri="{9D8B030D-6E8A-4147-A177-3AD203B41FA5}">
                      <a16:colId xmlns:a16="http://schemas.microsoft.com/office/drawing/2014/main" val="550561364"/>
                    </a:ext>
                  </a:extLst>
                </a:gridCol>
                <a:gridCol w="6359858">
                  <a:extLst>
                    <a:ext uri="{9D8B030D-6E8A-4147-A177-3AD203B41FA5}">
                      <a16:colId xmlns:a16="http://schemas.microsoft.com/office/drawing/2014/main" val="2624623854"/>
                    </a:ext>
                  </a:extLst>
                </a:gridCol>
              </a:tblGrid>
              <a:tr h="2522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It Tells Us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793023"/>
                  </a:ext>
                </a:extLst>
              </a:tr>
              <a:tr h="44137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Temporal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Hg-Exposure</a:t>
                      </a:r>
                    </a:p>
                    <a:p>
                      <a:pPr algn="ctr"/>
                      <a:r>
                        <a:rPr lang="en-US" sz="1800" b="0" dirty="0"/>
                        <a:t>MeHg-Exposure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When during migration fish are in the most contaminated areas.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81687"/>
                  </a:ext>
                </a:extLst>
              </a:tr>
              <a:tr h="44137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Hg-Exposure-Total</a:t>
                      </a:r>
                    </a:p>
                    <a:p>
                      <a:pPr algn="ctr"/>
                      <a:r>
                        <a:rPr lang="en-US" sz="1800" b="0" dirty="0"/>
                        <a:t>MeHg-Exposure-Total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How much contamination fish have built up over their whole migration.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106858"/>
                  </a:ext>
                </a:extLst>
              </a:tr>
              <a:tr h="630536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Hg-Exposure-Duration</a:t>
                      </a:r>
                    </a:p>
                    <a:p>
                      <a:pPr algn="ctr"/>
                      <a:r>
                        <a:rPr lang="en-US" sz="1800" b="0" dirty="0"/>
                        <a:t>MeHg-Exposure-Duration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How long fish are exposed to harmful levels of contamination.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388528"/>
                  </a:ext>
                </a:extLst>
              </a:tr>
              <a:tr h="441375"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Hg-Uptake-Risk</a:t>
                      </a:r>
                    </a:p>
                    <a:p>
                      <a:pPr algn="ctr"/>
                      <a:r>
                        <a:rPr lang="en-US" sz="1800" b="0" dirty="0"/>
                        <a:t>MeHg-Uptake-Risk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How much risk of mercury entering the body fish face at each moment.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97606"/>
                  </a:ext>
                </a:extLst>
              </a:tr>
              <a:tr h="63053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Spatial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Hg-Patch-Exposure-Time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MeHg-Patch-Exposure-Time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Where in the environment fish spend the most time in contaminated areas.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195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Hg-Patch-Risk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MeHg-Patch-Risk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Where fish are most likely to absorb mercury based on stress and conditions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146984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Time-Spent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in the environment fish spend the most time.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786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28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4DCF-B740-4A2B-8E3C-5E111C1F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Discussion Prompts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145DE-608B-466C-AA20-079097C90905}"/>
              </a:ext>
            </a:extLst>
          </p:cNvPr>
          <p:cNvSpPr txBox="1"/>
          <p:nvPr/>
        </p:nvSpPr>
        <p:spPr>
          <a:xfrm>
            <a:off x="590550" y="1427956"/>
            <a:ext cx="110109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Accuracy &amp; Realism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the steps feel realistic based on your knowledge or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it make sense that fish would be more at risk in certain areas or times based on conditions like salinity or pollution?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sz="2000" b="1" dirty="0"/>
              <a:t>Missing Variables, Traits, or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other traits (like swimming strength, spawning condition, or feeding behavior) that could influence exposure or risk?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environmental conditions missing that affect mercury exposure or stress (e.g., salinity, temperature, turbidity)?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sz="2000" b="1" dirty="0"/>
              <a:t>Outputs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outputs would help us understand risk to fish or guide management decisions (e.g., exposure maps, stress zones)?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time-based outputs (like how long fish are exposed) more useful, or location-based outputs (like where risk is highest)?</a:t>
            </a:r>
          </a:p>
        </p:txBody>
      </p:sp>
    </p:spTree>
    <p:extLst>
      <p:ext uri="{BB962C8B-B14F-4D97-AF65-F5344CB8AC3E}">
        <p14:creationId xmlns:p14="http://schemas.microsoft.com/office/powerpoint/2010/main" val="58872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3287AF2-A938-48C3-A676-555ADF455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803048"/>
              </p:ext>
            </p:extLst>
          </p:nvPr>
        </p:nvGraphicFramePr>
        <p:xfrm>
          <a:off x="-772918" y="1429871"/>
          <a:ext cx="7654066" cy="4196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438">
                  <a:extLst>
                    <a:ext uri="{9D8B030D-6E8A-4147-A177-3AD203B41FA5}">
                      <a16:colId xmlns:a16="http://schemas.microsoft.com/office/drawing/2014/main" val="3805666822"/>
                    </a:ext>
                  </a:extLst>
                </a:gridCol>
                <a:gridCol w="1093438">
                  <a:extLst>
                    <a:ext uri="{9D8B030D-6E8A-4147-A177-3AD203B41FA5}">
                      <a16:colId xmlns:a16="http://schemas.microsoft.com/office/drawing/2014/main" val="1782083904"/>
                    </a:ext>
                  </a:extLst>
                </a:gridCol>
                <a:gridCol w="1093438">
                  <a:extLst>
                    <a:ext uri="{9D8B030D-6E8A-4147-A177-3AD203B41FA5}">
                      <a16:colId xmlns:a16="http://schemas.microsoft.com/office/drawing/2014/main" val="1810248975"/>
                    </a:ext>
                  </a:extLst>
                </a:gridCol>
                <a:gridCol w="1093438">
                  <a:extLst>
                    <a:ext uri="{9D8B030D-6E8A-4147-A177-3AD203B41FA5}">
                      <a16:colId xmlns:a16="http://schemas.microsoft.com/office/drawing/2014/main" val="548327721"/>
                    </a:ext>
                  </a:extLst>
                </a:gridCol>
                <a:gridCol w="1093438">
                  <a:extLst>
                    <a:ext uri="{9D8B030D-6E8A-4147-A177-3AD203B41FA5}">
                      <a16:colId xmlns:a16="http://schemas.microsoft.com/office/drawing/2014/main" val="1523583785"/>
                    </a:ext>
                  </a:extLst>
                </a:gridCol>
                <a:gridCol w="1093438">
                  <a:extLst>
                    <a:ext uri="{9D8B030D-6E8A-4147-A177-3AD203B41FA5}">
                      <a16:colId xmlns:a16="http://schemas.microsoft.com/office/drawing/2014/main" val="3321959852"/>
                    </a:ext>
                  </a:extLst>
                </a:gridCol>
                <a:gridCol w="1093438">
                  <a:extLst>
                    <a:ext uri="{9D8B030D-6E8A-4147-A177-3AD203B41FA5}">
                      <a16:colId xmlns:a16="http://schemas.microsoft.com/office/drawing/2014/main" val="3029820615"/>
                    </a:ext>
                  </a:extLst>
                </a:gridCol>
              </a:tblGrid>
              <a:tr h="1049095"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667338"/>
                  </a:ext>
                </a:extLst>
              </a:tr>
              <a:tr h="1049095"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76285"/>
                  </a:ext>
                </a:extLst>
              </a:tr>
              <a:tr h="1049095"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580412"/>
                  </a:ext>
                </a:extLst>
              </a:tr>
              <a:tr h="1049095">
                <a:tc>
                  <a:txBody>
                    <a:bodyPr/>
                    <a:lstStyle/>
                    <a:p>
                      <a:endParaRPr lang="en-U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020853"/>
                  </a:ext>
                </a:extLst>
              </a:tr>
            </a:tbl>
          </a:graphicData>
        </a:graphic>
      </p:graphicFrame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935C1DA-FF5E-45AC-A25B-BCFD6BB69D5C}"/>
              </a:ext>
            </a:extLst>
          </p:cNvPr>
          <p:cNvGrpSpPr/>
          <p:nvPr/>
        </p:nvGrpSpPr>
        <p:grpSpPr>
          <a:xfrm>
            <a:off x="2335689" y="1383020"/>
            <a:ext cx="7539387" cy="4180704"/>
            <a:chOff x="2335689" y="1383020"/>
            <a:chExt cx="7539387" cy="41807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040C17-43C3-4664-A185-8624EC051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689" y="1386218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E86FD4E-8371-4D8F-9099-9926BAA6CF70}"/>
                </a:ext>
              </a:extLst>
            </p:cNvPr>
            <p:cNvGrpSpPr/>
            <p:nvPr/>
          </p:nvGrpSpPr>
          <p:grpSpPr>
            <a:xfrm>
              <a:off x="2813440" y="1827966"/>
              <a:ext cx="460094" cy="522908"/>
              <a:chOff x="4627659" y="2411124"/>
              <a:chExt cx="3729162" cy="39362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C7E14C-38E6-43F6-B073-EFDB65D839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0B70E52-9864-40F7-B8C1-F818148A8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4A2D920-5A15-4010-B55D-0C951DAA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523" y="2477535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B2ED24D-2237-4130-AD5B-A8E6D7DBAF29}"/>
                </a:ext>
              </a:extLst>
            </p:cNvPr>
            <p:cNvGrpSpPr/>
            <p:nvPr/>
          </p:nvGrpSpPr>
          <p:grpSpPr>
            <a:xfrm>
              <a:off x="2849274" y="2919283"/>
              <a:ext cx="460094" cy="522908"/>
              <a:chOff x="4627659" y="2411124"/>
              <a:chExt cx="3729162" cy="393623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D8EEFFD-BE0A-4F67-8509-45899EE92F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680E041-6729-4AAC-B095-208C071A9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CB5FA1D-3B95-4086-A55A-AFCF1A0CA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689" y="3495210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3DE27D-F007-4A5B-8F0A-98C2F8463F69}"/>
                </a:ext>
              </a:extLst>
            </p:cNvPr>
            <p:cNvGrpSpPr/>
            <p:nvPr/>
          </p:nvGrpSpPr>
          <p:grpSpPr>
            <a:xfrm>
              <a:off x="2813440" y="3936958"/>
              <a:ext cx="460094" cy="522908"/>
              <a:chOff x="4627659" y="2411124"/>
              <a:chExt cx="3729162" cy="3936234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0E4732-DC20-4D2F-9213-F706ED66F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8FA7567-A5AD-49A6-94F6-E67ACC065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5CCC5D-34A6-4FBD-AF1A-2ABF66D06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689" y="4549136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A847B52-3100-4866-AC6B-8B1D26032F84}"/>
                </a:ext>
              </a:extLst>
            </p:cNvPr>
            <p:cNvGrpSpPr/>
            <p:nvPr/>
          </p:nvGrpSpPr>
          <p:grpSpPr>
            <a:xfrm>
              <a:off x="2813440" y="4990884"/>
              <a:ext cx="460094" cy="522908"/>
              <a:chOff x="4627659" y="2411124"/>
              <a:chExt cx="3729162" cy="3936234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7972385-886E-4F3C-8CA1-FC193EF98A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7B1879C-B7B8-49DB-882D-A5578B49B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8BBFB88-9D8B-4E0A-82BD-A599EB5F6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197" y="1386218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51711EF-DD85-423F-8D41-B3E377FCC995}"/>
                </a:ext>
              </a:extLst>
            </p:cNvPr>
            <p:cNvGrpSpPr/>
            <p:nvPr/>
          </p:nvGrpSpPr>
          <p:grpSpPr>
            <a:xfrm>
              <a:off x="3927948" y="1827966"/>
              <a:ext cx="460094" cy="522908"/>
              <a:chOff x="4627659" y="2411124"/>
              <a:chExt cx="3729162" cy="393623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243C73E-1952-4548-944B-EA87F21422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5B09AAC-7272-437B-939E-DEB82F44F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091AF45-0A81-4D0B-BD92-B231C25FD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7855" y="2434819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A222A85-D498-4BE8-8444-AEA633204396}"/>
                </a:ext>
              </a:extLst>
            </p:cNvPr>
            <p:cNvGrpSpPr/>
            <p:nvPr/>
          </p:nvGrpSpPr>
          <p:grpSpPr>
            <a:xfrm>
              <a:off x="3945606" y="2876567"/>
              <a:ext cx="460094" cy="522908"/>
              <a:chOff x="4627659" y="2411124"/>
              <a:chExt cx="3729162" cy="393623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1C87293-8898-4901-9ACF-F79B6CF214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2AA8C81-B5EB-4671-89C7-425AC123C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6550F2F-087C-44E5-9918-6EF09D6C1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7855" y="3522106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C9D153D-BBD9-48A7-ADBF-A4278817BFD2}"/>
                </a:ext>
              </a:extLst>
            </p:cNvPr>
            <p:cNvGrpSpPr/>
            <p:nvPr/>
          </p:nvGrpSpPr>
          <p:grpSpPr>
            <a:xfrm>
              <a:off x="3945606" y="3963854"/>
              <a:ext cx="460094" cy="522908"/>
              <a:chOff x="4627659" y="2411124"/>
              <a:chExt cx="3729162" cy="3936234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DCD544C-8057-477D-974A-B3D24D2DF5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A306D9E-6C98-458E-AAE8-E3D422385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621D17F-8237-43B6-B334-8AB463FB8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7724" y="4563343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DF9D09C-FABC-4E34-91AA-78C954D33567}"/>
                </a:ext>
              </a:extLst>
            </p:cNvPr>
            <p:cNvGrpSpPr/>
            <p:nvPr/>
          </p:nvGrpSpPr>
          <p:grpSpPr>
            <a:xfrm>
              <a:off x="3905475" y="5005091"/>
              <a:ext cx="460094" cy="522908"/>
              <a:chOff x="4627659" y="2411124"/>
              <a:chExt cx="3729162" cy="3936234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7DEC88D-341E-46A4-B928-D19E1D29E0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D7A39FE-4C33-4AF8-8D85-A3D15FD79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DF2D058-0F0B-4526-B573-A4C5A4B1D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056" y="1421943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93E7E8E-FF10-4586-A619-DA44BBA485E0}"/>
                </a:ext>
              </a:extLst>
            </p:cNvPr>
            <p:cNvGrpSpPr/>
            <p:nvPr/>
          </p:nvGrpSpPr>
          <p:grpSpPr>
            <a:xfrm>
              <a:off x="5001807" y="1863691"/>
              <a:ext cx="460094" cy="522908"/>
              <a:chOff x="4627659" y="2411124"/>
              <a:chExt cx="3729162" cy="3936234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27964433-6842-4D6A-ADFE-5859BD3344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BC4909D-F3B2-464C-AFC3-88286E8FD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21C9D39-CE59-4CF9-A9D5-B77C701C2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1714" y="2470544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D35D886-AF96-45D8-8225-72AD11E31A64}"/>
                </a:ext>
              </a:extLst>
            </p:cNvPr>
            <p:cNvGrpSpPr/>
            <p:nvPr/>
          </p:nvGrpSpPr>
          <p:grpSpPr>
            <a:xfrm>
              <a:off x="5019465" y="2912292"/>
              <a:ext cx="460094" cy="522908"/>
              <a:chOff x="4627659" y="2411124"/>
              <a:chExt cx="3729162" cy="3936234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8FE7078-50B0-48DE-B1FC-BE7110E96E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9828C9C-0151-4096-88CF-155F9E91C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E1274A1-2025-4763-9A41-ADB0B4F64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1714" y="3557831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7E90E1C-20AA-454B-8AE1-022B65401AB4}"/>
                </a:ext>
              </a:extLst>
            </p:cNvPr>
            <p:cNvGrpSpPr/>
            <p:nvPr/>
          </p:nvGrpSpPr>
          <p:grpSpPr>
            <a:xfrm>
              <a:off x="5019465" y="3999579"/>
              <a:ext cx="460094" cy="522908"/>
              <a:chOff x="4627659" y="2411124"/>
              <a:chExt cx="3729162" cy="3936234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B6BFEEB-D73B-4F49-B4A2-104F64D06A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C0DFC2EE-4C9E-4F2D-A534-900AEF6FC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7F265E3-3BDA-4F5D-BFC3-5F1C77898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1583" y="4599068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484983C-E863-4670-A356-49903EBAA6FB}"/>
                </a:ext>
              </a:extLst>
            </p:cNvPr>
            <p:cNvGrpSpPr/>
            <p:nvPr/>
          </p:nvGrpSpPr>
          <p:grpSpPr>
            <a:xfrm>
              <a:off x="4979334" y="5040816"/>
              <a:ext cx="460094" cy="522908"/>
              <a:chOff x="4627659" y="2411124"/>
              <a:chExt cx="3729162" cy="393623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16864D8-751C-4831-9F51-49F261A89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B481179-3FB5-4165-A6E3-275A1D726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A256131-BC26-4A0F-A619-937B588BA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6573" y="1387080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0C9AEC-1BEC-4EE1-9027-18535C4B59C3}"/>
                </a:ext>
              </a:extLst>
            </p:cNvPr>
            <p:cNvGrpSpPr/>
            <p:nvPr/>
          </p:nvGrpSpPr>
          <p:grpSpPr>
            <a:xfrm>
              <a:off x="6124324" y="1828828"/>
              <a:ext cx="460094" cy="522908"/>
              <a:chOff x="4627659" y="2411124"/>
              <a:chExt cx="3729162" cy="3936234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28D24D86-3CC9-461A-9E59-214CE60A7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E1B00549-DE41-4014-A142-60AD28F5C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D5A9162-2422-45B9-9C7A-8C7E8978E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4231" y="2435681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3AEE6CE-34C2-44E5-B7E0-B5DF6CF19048}"/>
                </a:ext>
              </a:extLst>
            </p:cNvPr>
            <p:cNvGrpSpPr/>
            <p:nvPr/>
          </p:nvGrpSpPr>
          <p:grpSpPr>
            <a:xfrm>
              <a:off x="6141982" y="2877429"/>
              <a:ext cx="460094" cy="522908"/>
              <a:chOff x="4627659" y="2411124"/>
              <a:chExt cx="3729162" cy="3936234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3CBD5FF-CA33-4C89-8706-6E19C80122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ECEF049A-2837-40A5-B36B-F09A5B38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C2C0198-2CB3-435D-AF93-B9413AA9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4231" y="3522968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69D3C39-2440-4262-ADA7-77D0898026CB}"/>
                </a:ext>
              </a:extLst>
            </p:cNvPr>
            <p:cNvGrpSpPr/>
            <p:nvPr/>
          </p:nvGrpSpPr>
          <p:grpSpPr>
            <a:xfrm>
              <a:off x="6141982" y="3964716"/>
              <a:ext cx="460094" cy="522908"/>
              <a:chOff x="4627659" y="2411124"/>
              <a:chExt cx="3729162" cy="3936234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0035CCAD-0C0B-4855-946A-C2DB1DD0A0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23BBFF8-8682-45F5-B8F1-D1734A81D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7F98FC0-FC70-42B5-B3D9-0B157ED1D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4100" y="4564205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F35B58A-001B-4EE6-87B1-BFC741EDE53C}"/>
                </a:ext>
              </a:extLst>
            </p:cNvPr>
            <p:cNvGrpSpPr/>
            <p:nvPr/>
          </p:nvGrpSpPr>
          <p:grpSpPr>
            <a:xfrm>
              <a:off x="6101851" y="5005953"/>
              <a:ext cx="460094" cy="522908"/>
              <a:chOff x="4627659" y="2411124"/>
              <a:chExt cx="3729162" cy="3936234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470F787-5F28-44DF-9D2A-1DC6943794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9DC3D6DF-4443-4933-8A59-BE8C73CB5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0A60233-5DA3-4288-853D-2AE49FE4F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5670" y="1383020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57570B-305A-4E91-A213-3B5E662A83D5}"/>
                </a:ext>
              </a:extLst>
            </p:cNvPr>
            <p:cNvGrpSpPr/>
            <p:nvPr/>
          </p:nvGrpSpPr>
          <p:grpSpPr>
            <a:xfrm>
              <a:off x="7223421" y="1824768"/>
              <a:ext cx="460094" cy="522908"/>
              <a:chOff x="4627659" y="2411124"/>
              <a:chExt cx="3729162" cy="3936234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EC5226C3-D67C-4C05-8633-4665FBA1F9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DCBE17F0-214A-4E88-9AEB-81146BC18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EEC9A9C-FEDC-4D35-8576-9F06495DC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328" y="2431621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EE8E429-A02F-41EB-8608-2AEE70B3D112}"/>
                </a:ext>
              </a:extLst>
            </p:cNvPr>
            <p:cNvGrpSpPr/>
            <p:nvPr/>
          </p:nvGrpSpPr>
          <p:grpSpPr>
            <a:xfrm>
              <a:off x="7241079" y="2873369"/>
              <a:ext cx="460094" cy="522908"/>
              <a:chOff x="4627659" y="2411124"/>
              <a:chExt cx="3729162" cy="3936234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5A900C8F-8E71-406C-990D-3051CB3B2F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D9C08CC3-1F2F-45B4-AB76-81476AB09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48424BC1-A534-4F81-82BA-C030A8F3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328" y="3518908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3331113-4C4F-4EF5-89AC-FB46245345A9}"/>
                </a:ext>
              </a:extLst>
            </p:cNvPr>
            <p:cNvGrpSpPr/>
            <p:nvPr/>
          </p:nvGrpSpPr>
          <p:grpSpPr>
            <a:xfrm>
              <a:off x="7241079" y="3960656"/>
              <a:ext cx="460094" cy="522908"/>
              <a:chOff x="4627659" y="2411124"/>
              <a:chExt cx="3729162" cy="3936234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C5D0BBBC-118A-4332-8EF3-6A4229975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F1EC1A08-9B03-4F60-9DC0-ED244EB71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D1383EE-CCE7-4A30-A046-5CD7F5EFE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3197" y="4560145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808E287-8376-495B-921F-884028905E1F}"/>
                </a:ext>
              </a:extLst>
            </p:cNvPr>
            <p:cNvGrpSpPr/>
            <p:nvPr/>
          </p:nvGrpSpPr>
          <p:grpSpPr>
            <a:xfrm>
              <a:off x="7200948" y="5001893"/>
              <a:ext cx="460094" cy="522908"/>
              <a:chOff x="4627659" y="2411124"/>
              <a:chExt cx="3729162" cy="3936234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5C2D0E57-B93A-40D5-B4CA-6510099D97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252F2685-91EB-47A5-B8BB-338CA0E220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7DD7733-83A3-4C13-A9E0-AFD38C0D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5363" y="1383020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EECBAFF-7A65-43BE-8571-70A40694FFF1}"/>
                </a:ext>
              </a:extLst>
            </p:cNvPr>
            <p:cNvGrpSpPr/>
            <p:nvPr/>
          </p:nvGrpSpPr>
          <p:grpSpPr>
            <a:xfrm>
              <a:off x="8323114" y="1824768"/>
              <a:ext cx="460094" cy="522908"/>
              <a:chOff x="4627659" y="2411124"/>
              <a:chExt cx="3729162" cy="3936234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CBB04A22-83E4-4CFB-BD0D-7D4DF74349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FD97DA47-FC6C-42A7-897D-0E03DF423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DA7CC7F-F930-4D7C-9828-5F562681C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3021" y="2431621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3475CB9-DFEC-4F51-8DD5-18DA1A14AE55}"/>
                </a:ext>
              </a:extLst>
            </p:cNvPr>
            <p:cNvGrpSpPr/>
            <p:nvPr/>
          </p:nvGrpSpPr>
          <p:grpSpPr>
            <a:xfrm>
              <a:off x="8340772" y="2873369"/>
              <a:ext cx="460094" cy="522908"/>
              <a:chOff x="4627659" y="2411124"/>
              <a:chExt cx="3729162" cy="3936234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0FE615D2-0AB5-4605-A60F-E9DD2A11C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07830EED-4F7E-48CA-8418-BBB95F9BE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A36F4E48-F385-46BC-8784-071F4F8C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3021" y="3518908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1BF76AF-7DF6-4C70-A7A3-045CFA6A1459}"/>
                </a:ext>
              </a:extLst>
            </p:cNvPr>
            <p:cNvGrpSpPr/>
            <p:nvPr/>
          </p:nvGrpSpPr>
          <p:grpSpPr>
            <a:xfrm>
              <a:off x="8340772" y="3960656"/>
              <a:ext cx="460094" cy="522908"/>
              <a:chOff x="4627659" y="2411124"/>
              <a:chExt cx="3729162" cy="3936234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4F5985A2-573A-44F9-B5D3-FBA2F7B50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4E5F3E90-C919-4391-9B8C-AB5568641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C73652C0-BA62-4B42-B96C-2B2D8E51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2890" y="4560145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CDF9658-A68D-4642-85A0-B4B1D86B9D97}"/>
                </a:ext>
              </a:extLst>
            </p:cNvPr>
            <p:cNvGrpSpPr/>
            <p:nvPr/>
          </p:nvGrpSpPr>
          <p:grpSpPr>
            <a:xfrm>
              <a:off x="8300641" y="5001893"/>
              <a:ext cx="460094" cy="522908"/>
              <a:chOff x="4627659" y="2411124"/>
              <a:chExt cx="3729162" cy="3936234"/>
            </a:xfrm>
          </p:grpSpPr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CD62DC7C-FC06-4C68-8503-B88313BF7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E2F6EA4D-3D5C-4D52-9909-B1F7EC8CC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7E324470-7CBF-4D31-8968-809FD29D6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9573" y="1403598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2F00B982-A48E-4217-9CAA-F3D5547A2645}"/>
                </a:ext>
              </a:extLst>
            </p:cNvPr>
            <p:cNvGrpSpPr/>
            <p:nvPr/>
          </p:nvGrpSpPr>
          <p:grpSpPr>
            <a:xfrm>
              <a:off x="9397324" y="1845346"/>
              <a:ext cx="460094" cy="522908"/>
              <a:chOff x="4627659" y="2411124"/>
              <a:chExt cx="3729162" cy="3936234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933BEDDE-50D9-4DB4-8531-FDFB231B1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54ABB287-7494-4C7C-88E9-393D9470C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CBF1F2B-9463-44FE-9E0B-0B0DC2CFF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7231" y="2452199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7FBFDAE-ACC5-41E4-A79C-DAF20684E583}"/>
                </a:ext>
              </a:extLst>
            </p:cNvPr>
            <p:cNvGrpSpPr/>
            <p:nvPr/>
          </p:nvGrpSpPr>
          <p:grpSpPr>
            <a:xfrm>
              <a:off x="9414982" y="2893947"/>
              <a:ext cx="460094" cy="522908"/>
              <a:chOff x="4627659" y="2411124"/>
              <a:chExt cx="3729162" cy="3936234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2258C680-3DC3-4702-BD02-ECF468182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7FBC0355-5F35-4C28-B4C1-21010A3D9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94AEBFF-60F0-4E43-BA5C-B69D6B878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7231" y="3539486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2B28FF3-F6E4-44E7-97BD-6DE5627BFECD}"/>
                </a:ext>
              </a:extLst>
            </p:cNvPr>
            <p:cNvGrpSpPr/>
            <p:nvPr/>
          </p:nvGrpSpPr>
          <p:grpSpPr>
            <a:xfrm>
              <a:off x="9414982" y="3981234"/>
              <a:ext cx="460094" cy="522908"/>
              <a:chOff x="4627659" y="2411124"/>
              <a:chExt cx="3729162" cy="3936234"/>
            </a:xfrm>
          </p:grpSpPr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606D6559-1F33-4CF7-8418-57D9F2216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33919BAA-883F-4BFD-A511-4AC59D091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BB501C07-BF6E-402E-9E40-026C446F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7100" y="4580723"/>
              <a:ext cx="460093" cy="4600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205BB37-85C9-4C63-B078-DCF9361781DD}"/>
                </a:ext>
              </a:extLst>
            </p:cNvPr>
            <p:cNvGrpSpPr/>
            <p:nvPr/>
          </p:nvGrpSpPr>
          <p:grpSpPr>
            <a:xfrm>
              <a:off x="9374851" y="5022471"/>
              <a:ext cx="460094" cy="522908"/>
              <a:chOff x="4627659" y="2411124"/>
              <a:chExt cx="3729162" cy="3936234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EC3C14C2-A663-4BC4-89D5-38FD28046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3" b="94727" l="3711" r="93848">
                            <a14:foregroundMark x1="7422" y1="8789" x2="35352" y2="4297"/>
                            <a14:foregroundMark x1="35352" y1="4297" x2="71973" y2="4395"/>
                            <a14:foregroundMark x1="71973" y1="4395" x2="94727" y2="16211"/>
                            <a14:foregroundMark x1="94727" y1="16211" x2="6836" y2="27441"/>
                            <a14:foregroundMark x1="6836" y1="27441" x2="59570" y2="10645"/>
                            <a14:foregroundMark x1="59570" y1="10645" x2="84766" y2="18848"/>
                            <a14:foregroundMark x1="84766" y1="18848" x2="25488" y2="24219"/>
                            <a14:foregroundMark x1="25488" y1="24219" x2="92383" y2="16992"/>
                            <a14:foregroundMark x1="92383" y1="16992" x2="32129" y2="18945"/>
                            <a14:foregroundMark x1="32129" y1="18945" x2="67969" y2="10840"/>
                            <a14:foregroundMark x1="67969" y1="10840" x2="35742" y2="9180"/>
                            <a14:foregroundMark x1="35742" y1="9180" x2="65625" y2="13672"/>
                            <a14:foregroundMark x1="65625" y1="13672" x2="33301" y2="15527"/>
                            <a14:foregroundMark x1="33301" y1="15527" x2="12012" y2="35156"/>
                            <a14:foregroundMark x1="12012" y1="35156" x2="42773" y2="34863"/>
                            <a14:foregroundMark x1="42773" y1="34863" x2="71582" y2="40625"/>
                            <a14:foregroundMark x1="71582" y1="40625" x2="13086" y2="36914"/>
                            <a14:foregroundMark x1="13086" y1="36914" x2="4688" y2="63574"/>
                            <a14:foregroundMark x1="5245" y1="72415" x2="6348" y2="89941"/>
                            <a14:foregroundMark x1="4688" y1="63574" x2="5194" y2="71618"/>
                            <a14:foregroundMark x1="6348" y1="89941" x2="31348" y2="95215"/>
                            <a14:foregroundMark x1="31348" y1="95215" x2="86816" y2="94727"/>
                            <a14:foregroundMark x1="86816" y1="94727" x2="95605" y2="67871"/>
                            <a14:foregroundMark x1="95605" y1="67871" x2="94629" y2="39844"/>
                            <a14:foregroundMark x1="94629" y1="39844" x2="73828" y2="76563"/>
                            <a14:foregroundMark x1="73828" y1="76563" x2="40039" y2="93066"/>
                            <a14:foregroundMark x1="40039" y1="93066" x2="11914" y2="91016"/>
                            <a14:foregroundMark x1="11914" y1="91016" x2="47168" y2="87305"/>
                            <a14:foregroundMark x1="47168" y1="87305" x2="74805" y2="90527"/>
                            <a14:foregroundMark x1="74805" y1="90527" x2="93848" y2="70801"/>
                            <a14:foregroundMark x1="93848" y1="70801" x2="15430" y2="62500"/>
                            <a14:foregroundMark x1="15430" y1="62500" x2="18750" y2="58887"/>
                            <a14:foregroundMark x1="14648" y1="55176" x2="27441" y2="63379"/>
                            <a14:foregroundMark x1="20801" y1="39746" x2="73633" y2="57324"/>
                            <a14:foregroundMark x1="73633" y1="57324" x2="60352" y2="80078"/>
                            <a14:foregroundMark x1="60352" y1="80078" x2="24023" y2="92188"/>
                            <a14:foregroundMark x1="24023" y1="92188" x2="3954" y2="71735"/>
                            <a14:foregroundMark x1="3856" y1="67447" x2="8984" y2="9473"/>
                            <a14:foregroundMark x1="8984" y1="9473" x2="79395" y2="4883"/>
                            <a14:foregroundMark x1="79395" y1="4883" x2="93457" y2="30566"/>
                            <a14:foregroundMark x1="93457" y1="30566" x2="91309" y2="88672"/>
                            <a14:foregroundMark x1="91309" y1="88672" x2="30176" y2="95020"/>
                            <a14:foregroundMark x1="30176" y1="95020" x2="68066" y2="91992"/>
                            <a14:foregroundMark x1="68066" y1="91992" x2="38379" y2="87305"/>
                            <a14:foregroundMark x1="38379" y1="87305" x2="73535" y2="89941"/>
                            <a14:foregroundMark x1="73535" y1="89941" x2="41895" y2="87793"/>
                            <a14:foregroundMark x1="41895" y1="87793" x2="11816" y2="76270"/>
                            <a14:foregroundMark x1="11816" y1="76270" x2="5371" y2="48438"/>
                            <a14:foregroundMark x1="5371" y1="48438" x2="30566" y2="57422"/>
                            <a14:foregroundMark x1="30566" y1="57422" x2="56543" y2="58789"/>
                            <a14:foregroundMark x1="56543" y1="58789" x2="69238" y2="37207"/>
                            <a14:foregroundMark x1="69238" y1="37207" x2="93945" y2="28906"/>
                            <a14:foregroundMark x1="93945" y1="28906" x2="66016" y2="34766"/>
                            <a14:foregroundMark x1="66016" y1="34766" x2="91016" y2="33496"/>
                            <a14:foregroundMark x1="91016" y1="33496" x2="74023" y2="12793"/>
                            <a14:foregroundMark x1="74023" y1="12793" x2="36328" y2="14648"/>
                            <a14:foregroundMark x1="36328" y1="14648" x2="12402" y2="29883"/>
                            <a14:foregroundMark x1="12402" y1="29883" x2="37500" y2="45313"/>
                            <a14:foregroundMark x1="37500" y1="45313" x2="56055" y2="44727"/>
                            <a14:foregroundMark x1="79688" y1="41992" x2="83105" y2="44922"/>
                            <a14:foregroundMark x1="86816" y1="6738" x2="13086" y2="8301"/>
                            <a14:foregroundMark x1="13086" y1="8301" x2="41309" y2="4004"/>
                            <a14:foregroundMark x1="41309" y1="4004" x2="70117" y2="4883"/>
                            <a14:foregroundMark x1="70117" y1="4883" x2="72266" y2="10156"/>
                            <a14:foregroundMark x1="6934" y1="10645" x2="7129" y2="74805"/>
                            <a14:foregroundMark x1="7129" y1="74805" x2="24219" y2="94434"/>
                            <a14:foregroundMark x1="24219" y1="94434" x2="53809" y2="95117"/>
                            <a14:foregroundMark x1="53809" y1="95117" x2="83594" y2="94824"/>
                            <a14:foregroundMark x1="83594" y1="94824" x2="43555" y2="92969"/>
                            <a14:foregroundMark x1="8105" y1="90234" x2="6055" y2="12012"/>
                            <a14:foregroundMark x1="16699" y1="74121" x2="45020" y2="75098"/>
                            <a14:foregroundMark x1="45020" y1="75098" x2="13379" y2="69141"/>
                            <a14:foregroundMark x1="13379" y1="69141" x2="55859" y2="71191"/>
                            <a14:foregroundMark x1="55859" y1="71191" x2="65820" y2="75000"/>
                            <a14:foregroundMark x1="3711" y1="67383" x2="4492" y2="70215"/>
                            <a14:foregroundMark x1="70215" y1="71582" x2="67578" y2="72266"/>
                            <a14:foregroundMark x1="63770" y1="70508" x2="72656" y2="75098"/>
                            <a14:backgroundMark x1="3395" y1="70510" x2="3516" y2="71777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" t="3696" r="3856" b="4021"/>
              <a:stretch/>
            </p:blipFill>
            <p:spPr>
              <a:xfrm>
                <a:off x="4774978" y="2549221"/>
                <a:ext cx="3438719" cy="34230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8225C682-30F8-4D9D-8EFF-D1E3C5F14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659" y="2411124"/>
                <a:ext cx="3729162" cy="39362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085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ADB35-3539-4CA8-BEA1-690E7CBC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91166" y="2797407"/>
            <a:ext cx="3550037" cy="3813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BA423-0683-415D-99EF-7C0FD790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385" y="1583580"/>
            <a:ext cx="7675529" cy="4273666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0A7154-D0F3-4773-9B9F-BECE745E5B84}"/>
              </a:ext>
            </a:extLst>
          </p:cNvPr>
          <p:cNvSpPr txBox="1"/>
          <p:nvPr/>
        </p:nvSpPr>
        <p:spPr>
          <a:xfrm flipH="1">
            <a:off x="8727375" y="0"/>
            <a:ext cx="346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Hg-Exposure =</a:t>
            </a:r>
          </a:p>
          <a:p>
            <a:r>
              <a:rPr lang="en-US" sz="1600" dirty="0"/>
              <a:t>MeHg-Exposure =  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85EA0-3E69-4A2D-8751-4DC9144F5256}"/>
              </a:ext>
            </a:extLst>
          </p:cNvPr>
          <p:cNvGrpSpPr/>
          <p:nvPr/>
        </p:nvGrpSpPr>
        <p:grpSpPr>
          <a:xfrm>
            <a:off x="2153145" y="1411474"/>
            <a:ext cx="7322485" cy="3693689"/>
            <a:chOff x="2153145" y="1411474"/>
            <a:chExt cx="7322485" cy="3693689"/>
          </a:xfrm>
          <a:scene3d>
            <a:camera prst="obliqueBottomLeft"/>
            <a:lightRig rig="threePt" dir="t"/>
          </a:scene3d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B9BD38B-7472-4FFC-BBA1-004CEC068A3F}"/>
                </a:ext>
              </a:extLst>
            </p:cNvPr>
            <p:cNvSpPr/>
            <p:nvPr/>
          </p:nvSpPr>
          <p:spPr>
            <a:xfrm rot="16200000">
              <a:off x="2342229" y="2005835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BC972AE-F35E-427D-B2D2-EF07BD388231}"/>
                </a:ext>
              </a:extLst>
            </p:cNvPr>
            <p:cNvSpPr/>
            <p:nvPr/>
          </p:nvSpPr>
          <p:spPr>
            <a:xfrm rot="16200000">
              <a:off x="3354438" y="2737355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B2128DB-2C1A-43BF-9304-E53DF9255E6C}"/>
                </a:ext>
              </a:extLst>
            </p:cNvPr>
            <p:cNvSpPr/>
            <p:nvPr/>
          </p:nvSpPr>
          <p:spPr>
            <a:xfrm rot="16200000">
              <a:off x="5443636" y="2737355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B257811-8CE8-4651-806D-DCBDE9D1C0B0}"/>
                </a:ext>
              </a:extLst>
            </p:cNvPr>
            <p:cNvSpPr/>
            <p:nvPr/>
          </p:nvSpPr>
          <p:spPr>
            <a:xfrm rot="16200000">
              <a:off x="2067909" y="3636356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9820F0C-251E-4D28-BC4C-4C17EF2A2201}"/>
                </a:ext>
              </a:extLst>
            </p:cNvPr>
            <p:cNvSpPr/>
            <p:nvPr/>
          </p:nvSpPr>
          <p:spPr>
            <a:xfrm rot="16200000">
              <a:off x="6534366" y="3657600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25325C5-3996-4C49-830C-83A63100A830}"/>
                </a:ext>
              </a:extLst>
            </p:cNvPr>
            <p:cNvSpPr/>
            <p:nvPr/>
          </p:nvSpPr>
          <p:spPr>
            <a:xfrm rot="16200000">
              <a:off x="7532834" y="2005834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5FD56BAA-A68F-45C2-A483-F1A43B9E5E1F}"/>
                </a:ext>
              </a:extLst>
            </p:cNvPr>
            <p:cNvSpPr/>
            <p:nvPr/>
          </p:nvSpPr>
          <p:spPr>
            <a:xfrm rot="16200000">
              <a:off x="7457439" y="3474720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2E85789D-A0AC-4B0D-9C40-17BF51654476}"/>
                </a:ext>
              </a:extLst>
            </p:cNvPr>
            <p:cNvSpPr/>
            <p:nvPr/>
          </p:nvSpPr>
          <p:spPr>
            <a:xfrm rot="16200000">
              <a:off x="6305355" y="1822954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78F8190-7130-4467-80DB-B30CFFBA95AF}"/>
                </a:ext>
              </a:extLst>
            </p:cNvPr>
            <p:cNvSpPr/>
            <p:nvPr/>
          </p:nvSpPr>
          <p:spPr>
            <a:xfrm rot="16200000">
              <a:off x="4095980" y="345347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A28B7EA-8D7D-4CC9-8DA2-0D1425B3D908}"/>
                </a:ext>
              </a:extLst>
            </p:cNvPr>
            <p:cNvSpPr/>
            <p:nvPr/>
          </p:nvSpPr>
          <p:spPr>
            <a:xfrm rot="16200000">
              <a:off x="2015985" y="263821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E3EF709-8DF8-4BCA-8780-B38B164C02FD}"/>
                </a:ext>
              </a:extLst>
            </p:cNvPr>
            <p:cNvSpPr/>
            <p:nvPr/>
          </p:nvSpPr>
          <p:spPr>
            <a:xfrm rot="16200000">
              <a:off x="1741665" y="4277799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2FB22B21-CBC5-48ED-AF11-6DA447DE7607}"/>
                </a:ext>
              </a:extLst>
            </p:cNvPr>
            <p:cNvSpPr/>
            <p:nvPr/>
          </p:nvSpPr>
          <p:spPr>
            <a:xfrm rot="16200000">
              <a:off x="3040601" y="3446093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487C78A-33EA-4893-B88E-5792AF5E5BA1}"/>
                </a:ext>
              </a:extLst>
            </p:cNvPr>
            <p:cNvSpPr/>
            <p:nvPr/>
          </p:nvSpPr>
          <p:spPr>
            <a:xfrm rot="16200000">
              <a:off x="8455907" y="254406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CC790AF-A2D2-4A09-962F-32901E72EACC}"/>
                </a:ext>
              </a:extLst>
            </p:cNvPr>
            <p:cNvSpPr/>
            <p:nvPr/>
          </p:nvSpPr>
          <p:spPr>
            <a:xfrm rot="16200000">
              <a:off x="5583597" y="2100665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CEC7E15-49C2-4EBE-BE06-3234ABA0CD70}"/>
                </a:ext>
              </a:extLst>
            </p:cNvPr>
            <p:cNvSpPr/>
            <p:nvPr/>
          </p:nvSpPr>
          <p:spPr>
            <a:xfrm rot="16200000">
              <a:off x="3510594" y="205155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86709FE-9677-4B74-8DEA-EA93B68C4812}"/>
                </a:ext>
              </a:extLst>
            </p:cNvPr>
            <p:cNvSpPr/>
            <p:nvPr/>
          </p:nvSpPr>
          <p:spPr>
            <a:xfrm rot="16200000">
              <a:off x="4574729" y="205155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7DB28233-B60A-4EF3-828A-BBCFABFE6347}"/>
                </a:ext>
              </a:extLst>
            </p:cNvPr>
            <p:cNvSpPr/>
            <p:nvPr/>
          </p:nvSpPr>
          <p:spPr>
            <a:xfrm rot="16200000">
              <a:off x="4549991" y="2828917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44FAF2BD-8A28-429E-BE82-F9DD7F759121}"/>
                </a:ext>
              </a:extLst>
            </p:cNvPr>
            <p:cNvSpPr/>
            <p:nvPr/>
          </p:nvSpPr>
          <p:spPr>
            <a:xfrm rot="16200000">
              <a:off x="3238862" y="4641595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22BBFA0-836A-4D8D-9085-3E7BD4CE3630}"/>
                </a:ext>
              </a:extLst>
            </p:cNvPr>
            <p:cNvSpPr/>
            <p:nvPr/>
          </p:nvSpPr>
          <p:spPr>
            <a:xfrm rot="16200000">
              <a:off x="4412831" y="4633018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C49B76B-AE40-4943-9A28-3B3E5E21F1BB}"/>
                </a:ext>
              </a:extLst>
            </p:cNvPr>
            <p:cNvSpPr/>
            <p:nvPr/>
          </p:nvSpPr>
          <p:spPr>
            <a:xfrm rot="16200000">
              <a:off x="8547844" y="214299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A7DCA35E-4F0D-4DF8-9323-0EC9DDD484C4}"/>
                </a:ext>
              </a:extLst>
            </p:cNvPr>
            <p:cNvSpPr/>
            <p:nvPr/>
          </p:nvSpPr>
          <p:spPr>
            <a:xfrm rot="16200000">
              <a:off x="6563271" y="2828825"/>
              <a:ext cx="6400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4DF57E70-DF15-4F64-9294-21BAADBC3EE6}"/>
                </a:ext>
              </a:extLst>
            </p:cNvPr>
            <p:cNvSpPr/>
            <p:nvPr/>
          </p:nvSpPr>
          <p:spPr>
            <a:xfrm rot="16200000">
              <a:off x="5474133" y="3627125"/>
              <a:ext cx="6400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2B8E7EA-1AEC-413F-B776-BEE62D193D38}"/>
                </a:ext>
              </a:extLst>
            </p:cNvPr>
            <p:cNvSpPr/>
            <p:nvPr/>
          </p:nvSpPr>
          <p:spPr>
            <a:xfrm rot="16200000">
              <a:off x="8755459" y="3583253"/>
              <a:ext cx="82296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5EF967AC-4EC7-495C-B5F5-5D347AADCA7C}"/>
                </a:ext>
              </a:extLst>
            </p:cNvPr>
            <p:cNvSpPr/>
            <p:nvPr/>
          </p:nvSpPr>
          <p:spPr>
            <a:xfrm rot="16200000">
              <a:off x="8652670" y="4220290"/>
              <a:ext cx="13716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5ECEB75-E502-4F9B-8076-E575157FEFB4}"/>
                </a:ext>
              </a:extLst>
            </p:cNvPr>
            <p:cNvSpPr/>
            <p:nvPr/>
          </p:nvSpPr>
          <p:spPr>
            <a:xfrm rot="16200000">
              <a:off x="5257510" y="4282203"/>
              <a:ext cx="13716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1C6932D3-6BC6-4BE8-96AD-869F713B1D60}"/>
                </a:ext>
              </a:extLst>
            </p:cNvPr>
            <p:cNvSpPr/>
            <p:nvPr/>
          </p:nvSpPr>
          <p:spPr>
            <a:xfrm rot="16200000">
              <a:off x="7739263" y="4404365"/>
              <a:ext cx="9144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CC1C23EF-CEE1-4415-8077-5303614518D8}"/>
                </a:ext>
              </a:extLst>
            </p:cNvPr>
            <p:cNvSpPr/>
            <p:nvPr/>
          </p:nvSpPr>
          <p:spPr>
            <a:xfrm rot="16200000">
              <a:off x="6625806" y="4587245"/>
              <a:ext cx="54864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0770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D8756-21AD-4BC6-8BBD-59201F3A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06" y="1340939"/>
            <a:ext cx="8449788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86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66" y="5649452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5. Fish Determine Bioaccumulation Risk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240FE6-E511-43A5-A42E-3BCD62E4E2BC}"/>
              </a:ext>
            </a:extLst>
          </p:cNvPr>
          <p:cNvGrpSpPr/>
          <p:nvPr/>
        </p:nvGrpSpPr>
        <p:grpSpPr>
          <a:xfrm>
            <a:off x="1742104" y="1183186"/>
            <a:ext cx="8455885" cy="4687576"/>
            <a:chOff x="1868055" y="1241496"/>
            <a:chExt cx="8455885" cy="46875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5660DA-E39F-432D-A6AF-F83EE765DAA7}"/>
                </a:ext>
              </a:extLst>
            </p:cNvPr>
            <p:cNvSpPr/>
            <p:nvPr/>
          </p:nvSpPr>
          <p:spPr>
            <a:xfrm>
              <a:off x="2281353" y="1241496"/>
              <a:ext cx="7629290" cy="420624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0000">
                  <a:srgbClr val="6C3C3C"/>
                </a:gs>
                <a:gs pos="100000">
                  <a:schemeClr val="bg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4A561A-7AF0-4CB0-A589-122C7972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055" y="1778842"/>
              <a:ext cx="8455885" cy="3548180"/>
            </a:xfrm>
            <a:prstGeom prst="rect">
              <a:avLst/>
            </a:prstGeom>
            <a:no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73D36A-A84C-495E-BC27-65D83CF51A5F}"/>
                </a:ext>
              </a:extLst>
            </p:cNvPr>
            <p:cNvSpPr txBox="1"/>
            <p:nvPr/>
          </p:nvSpPr>
          <p:spPr>
            <a:xfrm>
              <a:off x="3369213" y="5282741"/>
              <a:ext cx="596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Environmental Contamination</a:t>
              </a:r>
            </a:p>
            <a:p>
              <a:pPr algn="ctr"/>
              <a:r>
                <a:rPr lang="en-US" b="1" dirty="0"/>
                <a:t>(Mercury and Methylmercury)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0C310FA-497A-4978-B3E5-ECD32A4094E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81631" y="1605638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648514-88A0-41A2-9523-3293FF1D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426" y="816439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8F060E-9CA9-42AD-94CB-E386ED3CC755}"/>
              </a:ext>
            </a:extLst>
          </p:cNvPr>
          <p:cNvCxnSpPr>
            <a:cxnSpLocks/>
          </p:cNvCxnSpPr>
          <p:nvPr/>
        </p:nvCxnSpPr>
        <p:spPr>
          <a:xfrm>
            <a:off x="3624806" y="1183186"/>
            <a:ext cx="356616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348C23F-EB28-4E2B-A5E6-A94CFFC94D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819" t="28457" r="54147" b="50510"/>
          <a:stretch/>
        </p:blipFill>
        <p:spPr>
          <a:xfrm>
            <a:off x="1193761" y="-8837"/>
            <a:ext cx="624872" cy="101398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6559F2F-4A3D-4738-AF2C-43C495B2E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36120" y="916507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8D80F434-6302-41C5-9917-14630A6A2133}"/>
              </a:ext>
            </a:extLst>
          </p:cNvPr>
          <p:cNvSpPr/>
          <p:nvPr/>
        </p:nvSpPr>
        <p:spPr>
          <a:xfrm>
            <a:off x="2571846" y="2182811"/>
            <a:ext cx="166978" cy="286247"/>
          </a:xfrm>
          <a:prstGeom prst="downArrow">
            <a:avLst/>
          </a:prstGeom>
          <a:solidFill>
            <a:srgbClr val="C0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810A8867-0432-4377-983C-13D510CF408D}"/>
              </a:ext>
            </a:extLst>
          </p:cNvPr>
          <p:cNvSpPr/>
          <p:nvPr/>
        </p:nvSpPr>
        <p:spPr>
          <a:xfrm>
            <a:off x="3027723" y="2182813"/>
            <a:ext cx="166978" cy="640080"/>
          </a:xfrm>
          <a:prstGeom prst="downArrow">
            <a:avLst/>
          </a:prstGeom>
          <a:solidFill>
            <a:srgbClr val="C0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03416B-F11D-405A-ABE5-84A518A3A047}"/>
              </a:ext>
            </a:extLst>
          </p:cNvPr>
          <p:cNvSpPr/>
          <p:nvPr/>
        </p:nvSpPr>
        <p:spPr>
          <a:xfrm>
            <a:off x="2610822" y="2117326"/>
            <a:ext cx="548640" cy="95417"/>
          </a:xfrm>
          <a:prstGeom prst="rect">
            <a:avLst/>
          </a:prstGeom>
          <a:solidFill>
            <a:srgbClr val="C0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09693D-EFF6-4BF7-AED1-09D76ADB8D7B}"/>
              </a:ext>
            </a:extLst>
          </p:cNvPr>
          <p:cNvSpPr/>
          <p:nvPr/>
        </p:nvSpPr>
        <p:spPr>
          <a:xfrm rot="16200000">
            <a:off x="2583112" y="1767582"/>
            <a:ext cx="640080" cy="95417"/>
          </a:xfrm>
          <a:prstGeom prst="rect">
            <a:avLst/>
          </a:prstGeom>
          <a:solidFill>
            <a:srgbClr val="C0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ED6458-E22E-4537-95B9-3B61F54DFB29}"/>
              </a:ext>
            </a:extLst>
          </p:cNvPr>
          <p:cNvSpPr txBox="1"/>
          <p:nvPr/>
        </p:nvSpPr>
        <p:spPr>
          <a:xfrm>
            <a:off x="2244175" y="197795"/>
            <a:ext cx="444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🧠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492F1D-21C5-461C-8181-66B5794465CA}"/>
              </a:ext>
            </a:extLst>
          </p:cNvPr>
          <p:cNvGrpSpPr/>
          <p:nvPr/>
        </p:nvGrpSpPr>
        <p:grpSpPr>
          <a:xfrm>
            <a:off x="3291059" y="361540"/>
            <a:ext cx="474726" cy="412924"/>
            <a:chOff x="3090067" y="513947"/>
            <a:chExt cx="474726" cy="4129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719D61-25BD-4318-9E08-BC2A1F349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90067" y="513947"/>
              <a:ext cx="306389" cy="41292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962ADA8-EE9F-4D1C-BA79-0A2B000BC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3733828">
              <a:off x="3205136" y="469730"/>
              <a:ext cx="306389" cy="41292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34B3E72-E104-4CEB-921F-0FBF58C0C8B7}"/>
              </a:ext>
            </a:extLst>
          </p:cNvPr>
          <p:cNvSpPr txBox="1"/>
          <p:nvPr/>
        </p:nvSpPr>
        <p:spPr>
          <a:xfrm>
            <a:off x="309709" y="805348"/>
            <a:ext cx="239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Contamination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C4C854-D23E-4466-991F-099933C9139D}"/>
              </a:ext>
            </a:extLst>
          </p:cNvPr>
          <p:cNvSpPr txBox="1"/>
          <p:nvPr/>
        </p:nvSpPr>
        <p:spPr>
          <a:xfrm>
            <a:off x="2317284" y="775892"/>
            <a:ext cx="829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Stress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B3F278-98F5-44C9-B21A-6E2B94A59D67}"/>
              </a:ext>
            </a:extLst>
          </p:cNvPr>
          <p:cNvSpPr txBox="1"/>
          <p:nvPr/>
        </p:nvSpPr>
        <p:spPr>
          <a:xfrm>
            <a:off x="3004613" y="785305"/>
            <a:ext cx="995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SPM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6E4FA5-0A98-44FB-867B-56FF2C25A8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804" t="28899" r="74347" b="50016"/>
          <a:stretch/>
        </p:blipFill>
        <p:spPr>
          <a:xfrm>
            <a:off x="4177123" y="178494"/>
            <a:ext cx="563670" cy="9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8677-FB2A-4457-84A1-E08E30A8B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25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Relevant Background Information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4663D66-C204-40C6-A188-C009FC307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60701"/>
              </p:ext>
            </p:extLst>
          </p:nvPr>
        </p:nvGraphicFramePr>
        <p:xfrm>
          <a:off x="628253" y="1854753"/>
          <a:ext cx="10935494" cy="3727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801">
                  <a:extLst>
                    <a:ext uri="{9D8B030D-6E8A-4147-A177-3AD203B41FA5}">
                      <a16:colId xmlns:a16="http://schemas.microsoft.com/office/drawing/2014/main" val="758357700"/>
                    </a:ext>
                  </a:extLst>
                </a:gridCol>
                <a:gridCol w="8092693">
                  <a:extLst>
                    <a:ext uri="{9D8B030D-6E8A-4147-A177-3AD203B41FA5}">
                      <a16:colId xmlns:a16="http://schemas.microsoft.com/office/drawing/2014/main" val="4126208450"/>
                    </a:ext>
                  </a:extLst>
                </a:gridCol>
              </a:tblGrid>
              <a:tr h="461461">
                <a:tc>
                  <a:txBody>
                    <a:bodyPr/>
                    <a:lstStyle/>
                    <a:p>
                      <a:r>
                        <a:rPr lang="en-US" sz="2000" b="1" dirty="0"/>
                        <a:t>Term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Definition</a:t>
                      </a:r>
                      <a:endParaRPr 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524814"/>
                  </a:ext>
                </a:extLst>
              </a:tr>
              <a:tr h="816430">
                <a:tc>
                  <a:txBody>
                    <a:bodyPr/>
                    <a:lstStyle/>
                    <a:p>
                      <a:r>
                        <a:rPr lang="en-US" sz="2000" b="1" dirty="0"/>
                        <a:t>Contamination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Harmful substances (like mercury and methylmercury) that can be found in the environment and affect fish health.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636308"/>
                  </a:ext>
                </a:extLst>
              </a:tr>
              <a:tr h="816430">
                <a:tc>
                  <a:txBody>
                    <a:bodyPr/>
                    <a:lstStyle/>
                    <a:p>
                      <a:r>
                        <a:rPr lang="en-US" sz="2000" b="1" dirty="0"/>
                        <a:t>Suspended Particulate Matter (SPM)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Tiny floating particles in the water that can carry pollution and be absorbed through skin and gills exposure.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721630"/>
                  </a:ext>
                </a:extLst>
              </a:tr>
              <a:tr h="816430">
                <a:tc>
                  <a:txBody>
                    <a:bodyPr/>
                    <a:lstStyle/>
                    <a:p>
                      <a:r>
                        <a:rPr lang="en-US" sz="2000" b="1" dirty="0"/>
                        <a:t>Stress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The strain a fish feels when something in the environment changes (like temperature, or salinity) that makes it harder for them to stay healthy.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638483"/>
                  </a:ext>
                </a:extLst>
              </a:tr>
              <a:tr h="816430">
                <a:tc>
                  <a:txBody>
                    <a:bodyPr/>
                    <a:lstStyle/>
                    <a:p>
                      <a:r>
                        <a:rPr lang="en-US" sz="2000" b="1" dirty="0"/>
                        <a:t>Bioaccumulation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The buildup of harmful chemicals (like mercury and methylmercury) inside a fish over time, leading to fish toxicity.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450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26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1003275" y="5934920"/>
            <a:ext cx="101854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Fish Encounter Varying Levels of Contamination Throughout their Environment</a:t>
            </a:r>
          </a:p>
          <a:p>
            <a:pPr algn="ctr"/>
            <a:r>
              <a:rPr lang="en-US" b="1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8" y="8101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1. Fish Interact with Environmental Contamination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0D65E-2AA4-44B1-ACA3-CA7B905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39" y="1517166"/>
            <a:ext cx="7127315" cy="423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28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854265" y="1201281"/>
            <a:ext cx="2022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Fish Encounter Varying Levels of Contamination Throughout their Environment</a:t>
            </a:r>
          </a:p>
          <a:p>
            <a:pPr algn="ctr"/>
            <a:r>
              <a:rPr lang="en-US" b="1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8" y="8101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Fish Interact with Environmental Contamination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0D65E-2AA4-44B1-ACA3-CA7B905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41" y="1103430"/>
            <a:ext cx="7127315" cy="42342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A1E049-4FCA-445F-B309-D722F657BAE6}"/>
              </a:ext>
            </a:extLst>
          </p:cNvPr>
          <p:cNvSpPr txBox="1"/>
          <p:nvPr/>
        </p:nvSpPr>
        <p:spPr>
          <a:xfrm>
            <a:off x="2532341" y="5592764"/>
            <a:ext cx="7515922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Track how much contamination fish is exposed to in each patch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Track cumulative contamination levels of exposure throughout migration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Determine bioaccumulation risk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Track total time fish spends exposed to contamination above toxic levels 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9BA9BF-AAF3-4389-9E07-78370E3C2835}"/>
              </a:ext>
            </a:extLst>
          </p:cNvPr>
          <p:cNvSpPr txBox="1"/>
          <p:nvPr/>
        </p:nvSpPr>
        <p:spPr>
          <a:xfrm>
            <a:off x="2532341" y="5287387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Individual Steps:</a:t>
            </a:r>
          </a:p>
        </p:txBody>
      </p:sp>
    </p:spTree>
    <p:extLst>
      <p:ext uri="{BB962C8B-B14F-4D97-AF65-F5344CB8AC3E}">
        <p14:creationId xmlns:p14="http://schemas.microsoft.com/office/powerpoint/2010/main" val="418254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854265" y="1201281"/>
            <a:ext cx="2022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Fish Encounter Varying Levels of Contamination Throughout their Environment</a:t>
            </a:r>
          </a:p>
          <a:p>
            <a:pPr algn="ctr"/>
            <a:r>
              <a:rPr lang="en-US" b="1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8" y="8101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Fish Interact with Environmental Contamination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0D65E-2AA4-44B1-ACA3-CA7B905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41" y="1103430"/>
            <a:ext cx="7127315" cy="42342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A1E049-4FCA-445F-B309-D722F657BAE6}"/>
              </a:ext>
            </a:extLst>
          </p:cNvPr>
          <p:cNvSpPr txBox="1"/>
          <p:nvPr/>
        </p:nvSpPr>
        <p:spPr>
          <a:xfrm>
            <a:off x="2532341" y="5592764"/>
            <a:ext cx="7515922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Track how much time a fish spends in each patch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Track cumulative contamination levels of exposure throughout migration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Track total time fish spends exposed to contamination above toxic levels 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9BA9BF-AAF3-4389-9E07-78370E3C2835}"/>
              </a:ext>
            </a:extLst>
          </p:cNvPr>
          <p:cNvSpPr txBox="1"/>
          <p:nvPr/>
        </p:nvSpPr>
        <p:spPr>
          <a:xfrm>
            <a:off x="2532341" y="5287387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Environmental Steps:</a:t>
            </a:r>
          </a:p>
        </p:txBody>
      </p:sp>
    </p:spTree>
    <p:extLst>
      <p:ext uri="{BB962C8B-B14F-4D97-AF65-F5344CB8AC3E}">
        <p14:creationId xmlns:p14="http://schemas.microsoft.com/office/powerpoint/2010/main" val="923441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98632" y="6309294"/>
            <a:ext cx="86939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Fish Encounter Varying Levels of Contamination Throughout their Environment</a:t>
            </a:r>
          </a:p>
          <a:p>
            <a:pPr algn="ctr"/>
            <a:r>
              <a:rPr lang="en-US" b="1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9" y="-87762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1. Fish Interact with Environmental Contamination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0D65E-2AA4-44B1-ACA3-CA7B905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9" y="1760104"/>
            <a:ext cx="7808427" cy="46388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A1E049-4FCA-445F-B309-D722F657BAE6}"/>
              </a:ext>
            </a:extLst>
          </p:cNvPr>
          <p:cNvSpPr txBox="1"/>
          <p:nvPr/>
        </p:nvSpPr>
        <p:spPr>
          <a:xfrm>
            <a:off x="5807782" y="1298439"/>
            <a:ext cx="596962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Time-Spent </a:t>
            </a:r>
            <a:r>
              <a:rPr lang="en-US" dirty="0"/>
              <a:t>= </a:t>
            </a:r>
            <a:r>
              <a:rPr lang="en-US" b="1" dirty="0"/>
              <a:t>Time-Spent + 1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Hg-Exposure</a:t>
            </a:r>
            <a:r>
              <a:rPr lang="en-US" dirty="0"/>
              <a:t> = Mercury Concentration in Patch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MeHg-Exposure </a:t>
            </a:r>
            <a:r>
              <a:rPr lang="en-US" dirty="0"/>
              <a:t>=  Methylmercury Concentration in Patch</a:t>
            </a:r>
            <a:r>
              <a:rPr lang="en-US" b="1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9BA9BF-AAF3-4389-9E07-78370E3C2835}"/>
              </a:ext>
            </a:extLst>
          </p:cNvPr>
          <p:cNvSpPr txBox="1"/>
          <p:nvPr/>
        </p:nvSpPr>
        <p:spPr>
          <a:xfrm>
            <a:off x="7538467" y="929107"/>
            <a:ext cx="250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Environmental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1628948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6A106F1-41F8-4D34-B1F5-F2C0237C8F95}"/>
              </a:ext>
            </a:extLst>
          </p:cNvPr>
          <p:cNvSpPr/>
          <p:nvPr/>
        </p:nvSpPr>
        <p:spPr>
          <a:xfrm>
            <a:off x="2281353" y="1241496"/>
            <a:ext cx="7629290" cy="42062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57" y="1734561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9" y="-87762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2. Track Time Fish Spends in Each Patch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676" y="1055105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212056" y="5282741"/>
            <a:ext cx="596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  <a:p>
            <a:pPr algn="ctr"/>
            <a:r>
              <a:rPr lang="en-US" b="1" dirty="0"/>
              <a:t>(Mercury or Methylmercury)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33849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873785" y="6059395"/>
            <a:ext cx="10444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Time-Spent </a:t>
            </a:r>
            <a:r>
              <a:rPr lang="en-US" sz="2000" dirty="0"/>
              <a:t>= </a:t>
            </a:r>
            <a:r>
              <a:rPr lang="en-US" sz="2000" b="1" dirty="0"/>
              <a:t>Time-Spent + 1</a:t>
            </a:r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063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6A106F1-41F8-4D34-B1F5-F2C0237C8F95}"/>
              </a:ext>
            </a:extLst>
          </p:cNvPr>
          <p:cNvSpPr/>
          <p:nvPr/>
        </p:nvSpPr>
        <p:spPr>
          <a:xfrm>
            <a:off x="2281352" y="1583201"/>
            <a:ext cx="7629290" cy="42062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55" y="208972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7" y="-83535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1. Fish Interact with Environmental Contamination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76674" y="141026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212054" y="5637900"/>
            <a:ext cx="596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  <a:p>
            <a:pPr algn="ctr"/>
            <a:r>
              <a:rPr lang="en-US" b="1" dirty="0"/>
              <a:t>(Mercury or Methylmercury)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0" y="198900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873783" y="6414554"/>
            <a:ext cx="10444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Fish Encounter Varying Levels of Contamination Throughout their Environment</a:t>
            </a:r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81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DF8CCC0F-F70C-4F4B-B9D6-62F15CBF0CCA}"/>
              </a:ext>
            </a:extLst>
          </p:cNvPr>
          <p:cNvSpPr/>
          <p:nvPr/>
        </p:nvSpPr>
        <p:spPr>
          <a:xfrm>
            <a:off x="8202003" y="797093"/>
            <a:ext cx="2001499" cy="10869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320E2F-5181-47B4-AA2F-1018FD6E2203}"/>
              </a:ext>
            </a:extLst>
          </p:cNvPr>
          <p:cNvSpPr/>
          <p:nvPr/>
        </p:nvSpPr>
        <p:spPr>
          <a:xfrm>
            <a:off x="4859954" y="799748"/>
            <a:ext cx="2001499" cy="10869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9" y="-87762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2. Fish Track How Much Contamination They Encounter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240FE6-E511-43A5-A42E-3BCD62E4E2BC}"/>
              </a:ext>
            </a:extLst>
          </p:cNvPr>
          <p:cNvGrpSpPr/>
          <p:nvPr/>
        </p:nvGrpSpPr>
        <p:grpSpPr>
          <a:xfrm>
            <a:off x="1707517" y="1819693"/>
            <a:ext cx="8455885" cy="4925483"/>
            <a:chOff x="1857606" y="1003589"/>
            <a:chExt cx="8455885" cy="49254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5660DA-E39F-432D-A6AF-F83EE765DAA7}"/>
                </a:ext>
              </a:extLst>
            </p:cNvPr>
            <p:cNvSpPr/>
            <p:nvPr/>
          </p:nvSpPr>
          <p:spPr>
            <a:xfrm>
              <a:off x="2281353" y="1241496"/>
              <a:ext cx="7629290" cy="42062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noFill/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4A561A-7AF0-4CB0-A589-122C7972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7606" y="1734561"/>
              <a:ext cx="8455885" cy="3548180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54993E-BB34-4514-90AA-F0212803C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614998" y="1003589"/>
              <a:ext cx="1438648" cy="8309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73D36A-A84C-495E-BC27-65D83CF51A5F}"/>
                </a:ext>
              </a:extLst>
            </p:cNvPr>
            <p:cNvSpPr txBox="1"/>
            <p:nvPr/>
          </p:nvSpPr>
          <p:spPr>
            <a:xfrm>
              <a:off x="3369213" y="5282741"/>
              <a:ext cx="596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Environmental Contamination</a:t>
              </a:r>
            </a:p>
            <a:p>
              <a:pPr algn="ctr"/>
              <a:r>
                <a:rPr lang="en-US" b="1" dirty="0"/>
                <a:t>(Mercury or Methylmercury)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7250DB-3AC2-4077-8656-C9A60C03419D}"/>
                </a:ext>
              </a:extLst>
            </p:cNvPr>
            <p:cNvGrpSpPr/>
            <p:nvPr/>
          </p:nvGrpSpPr>
          <p:grpSpPr>
            <a:xfrm>
              <a:off x="9050724" y="1582333"/>
              <a:ext cx="622855" cy="1327642"/>
              <a:chOff x="9050724" y="1980271"/>
              <a:chExt cx="622855" cy="1327642"/>
            </a:xfrm>
            <a:solidFill>
              <a:srgbClr val="C0161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53CD32-448C-44F8-AD48-94FFE2E6A1E7}"/>
                  </a:ext>
                </a:extLst>
              </p:cNvPr>
              <p:cNvGrpSpPr/>
              <p:nvPr/>
            </p:nvGrpSpPr>
            <p:grpSpPr>
              <a:xfrm>
                <a:off x="9050724" y="2602346"/>
                <a:ext cx="622855" cy="705567"/>
                <a:chOff x="9050724" y="2602346"/>
                <a:chExt cx="622855" cy="705567"/>
              </a:xfrm>
              <a:grpFill/>
            </p:grpSpPr>
            <p:sp>
              <p:nvSpPr>
                <p:cNvPr id="4" name="Arrow: Down 3">
                  <a:extLst>
                    <a:ext uri="{FF2B5EF4-FFF2-40B4-BE49-F238E27FC236}">
                      <a16:creationId xmlns:a16="http://schemas.microsoft.com/office/drawing/2014/main" id="{A67E2559-D81F-41E6-A6FC-AEB9343E2EB4}"/>
                    </a:ext>
                  </a:extLst>
                </p:cNvPr>
                <p:cNvSpPr/>
                <p:nvPr/>
              </p:nvSpPr>
              <p:spPr>
                <a:xfrm>
                  <a:off x="9050724" y="2667831"/>
                  <a:ext cx="166978" cy="286247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Down 10">
                  <a:extLst>
                    <a:ext uri="{FF2B5EF4-FFF2-40B4-BE49-F238E27FC236}">
                      <a16:creationId xmlns:a16="http://schemas.microsoft.com/office/drawing/2014/main" id="{9D91D105-09AA-4F7B-A8FD-A9313F712B4A}"/>
                    </a:ext>
                  </a:extLst>
                </p:cNvPr>
                <p:cNvSpPr/>
                <p:nvPr/>
              </p:nvSpPr>
              <p:spPr>
                <a:xfrm>
                  <a:off x="9506601" y="2667833"/>
                  <a:ext cx="166978" cy="640080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1A8CB6F-2179-418E-978B-4BFFED3CE6DA}"/>
                    </a:ext>
                  </a:extLst>
                </p:cNvPr>
                <p:cNvSpPr/>
                <p:nvPr/>
              </p:nvSpPr>
              <p:spPr>
                <a:xfrm>
                  <a:off x="9089700" y="2602346"/>
                  <a:ext cx="548640" cy="954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BC2BAF-AD47-4CFF-AFAC-8CE209217FD3}"/>
                  </a:ext>
                </a:extLst>
              </p:cNvPr>
              <p:cNvSpPr/>
              <p:nvPr/>
            </p:nvSpPr>
            <p:spPr>
              <a:xfrm rot="16200000">
                <a:off x="9061990" y="2252602"/>
                <a:ext cx="64008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66005A2-BD19-4B3B-A8E3-C9CBBB53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750" y="1717303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2EB80F-B596-42C9-AEF3-6E188F94EDCB}"/>
              </a:ext>
            </a:extLst>
          </p:cNvPr>
          <p:cNvCxnSpPr>
            <a:cxnSpLocks/>
          </p:cNvCxnSpPr>
          <p:nvPr/>
        </p:nvCxnSpPr>
        <p:spPr>
          <a:xfrm>
            <a:off x="6554775" y="2014820"/>
            <a:ext cx="1828800" cy="0"/>
          </a:xfrm>
          <a:prstGeom prst="straightConnector1">
            <a:avLst/>
          </a:prstGeom>
          <a:ln w="57150">
            <a:solidFill>
              <a:schemeClr val="accent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A0D2405-22D1-497F-B70E-7819266DCCBB}"/>
              </a:ext>
            </a:extLst>
          </p:cNvPr>
          <p:cNvSpPr txBox="1"/>
          <p:nvPr/>
        </p:nvSpPr>
        <p:spPr>
          <a:xfrm>
            <a:off x="4664216" y="1551386"/>
            <a:ext cx="239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Contamination Levels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26B3B0-C804-466F-A065-F6E376632DE2}"/>
              </a:ext>
            </a:extLst>
          </p:cNvPr>
          <p:cNvSpPr txBox="1"/>
          <p:nvPr/>
        </p:nvSpPr>
        <p:spPr>
          <a:xfrm>
            <a:off x="8017443" y="1548026"/>
            <a:ext cx="239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Contamination Levels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D1625DB-C299-4353-B543-40A5B3CE0A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62" t="27651" r="74061" b="51180"/>
          <a:stretch/>
        </p:blipFill>
        <p:spPr>
          <a:xfrm>
            <a:off x="8917256" y="734964"/>
            <a:ext cx="570995" cy="10056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54D5470-D74E-41F4-AC02-0FE2697D7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819" t="28457" r="54147" b="50510"/>
          <a:stretch/>
        </p:blipFill>
        <p:spPr>
          <a:xfrm>
            <a:off x="5554646" y="783149"/>
            <a:ext cx="624872" cy="10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5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9" y="-87762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2. Fish Track How Much Contamination They Encounter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240FE6-E511-43A5-A42E-3BCD62E4E2BC}"/>
              </a:ext>
            </a:extLst>
          </p:cNvPr>
          <p:cNvGrpSpPr/>
          <p:nvPr/>
        </p:nvGrpSpPr>
        <p:grpSpPr>
          <a:xfrm>
            <a:off x="1707517" y="1819693"/>
            <a:ext cx="8455885" cy="4925483"/>
            <a:chOff x="1857606" y="1003589"/>
            <a:chExt cx="8455885" cy="49254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5660DA-E39F-432D-A6AF-F83EE765DAA7}"/>
                </a:ext>
              </a:extLst>
            </p:cNvPr>
            <p:cNvSpPr/>
            <p:nvPr/>
          </p:nvSpPr>
          <p:spPr>
            <a:xfrm>
              <a:off x="2281353" y="1241496"/>
              <a:ext cx="7629290" cy="42062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noFill/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4A561A-7AF0-4CB0-A589-122C7972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7606" y="1734561"/>
              <a:ext cx="8455885" cy="3548180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54993E-BB34-4514-90AA-F0212803C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614998" y="1003589"/>
              <a:ext cx="1438648" cy="8309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73D36A-A84C-495E-BC27-65D83CF51A5F}"/>
                </a:ext>
              </a:extLst>
            </p:cNvPr>
            <p:cNvSpPr txBox="1"/>
            <p:nvPr/>
          </p:nvSpPr>
          <p:spPr>
            <a:xfrm>
              <a:off x="3369213" y="5282741"/>
              <a:ext cx="596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Environmental Contamination</a:t>
              </a:r>
            </a:p>
            <a:p>
              <a:pPr algn="ctr"/>
              <a:r>
                <a:rPr lang="en-US" b="1" dirty="0"/>
                <a:t>(Mercury or Methylmercury)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7250DB-3AC2-4077-8656-C9A60C03419D}"/>
                </a:ext>
              </a:extLst>
            </p:cNvPr>
            <p:cNvGrpSpPr/>
            <p:nvPr/>
          </p:nvGrpSpPr>
          <p:grpSpPr>
            <a:xfrm>
              <a:off x="9050724" y="1582333"/>
              <a:ext cx="622855" cy="1327642"/>
              <a:chOff x="9050724" y="1980271"/>
              <a:chExt cx="622855" cy="1327642"/>
            </a:xfrm>
            <a:solidFill>
              <a:srgbClr val="C0161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53CD32-448C-44F8-AD48-94FFE2E6A1E7}"/>
                  </a:ext>
                </a:extLst>
              </p:cNvPr>
              <p:cNvGrpSpPr/>
              <p:nvPr/>
            </p:nvGrpSpPr>
            <p:grpSpPr>
              <a:xfrm>
                <a:off x="9050724" y="2602346"/>
                <a:ext cx="622855" cy="705567"/>
                <a:chOff x="9050724" y="2602346"/>
                <a:chExt cx="622855" cy="705567"/>
              </a:xfrm>
              <a:grpFill/>
            </p:grpSpPr>
            <p:sp>
              <p:nvSpPr>
                <p:cNvPr id="4" name="Arrow: Down 3">
                  <a:extLst>
                    <a:ext uri="{FF2B5EF4-FFF2-40B4-BE49-F238E27FC236}">
                      <a16:creationId xmlns:a16="http://schemas.microsoft.com/office/drawing/2014/main" id="{A67E2559-D81F-41E6-A6FC-AEB9343E2EB4}"/>
                    </a:ext>
                  </a:extLst>
                </p:cNvPr>
                <p:cNvSpPr/>
                <p:nvPr/>
              </p:nvSpPr>
              <p:spPr>
                <a:xfrm>
                  <a:off x="9050724" y="2667831"/>
                  <a:ext cx="166978" cy="286247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Down 10">
                  <a:extLst>
                    <a:ext uri="{FF2B5EF4-FFF2-40B4-BE49-F238E27FC236}">
                      <a16:creationId xmlns:a16="http://schemas.microsoft.com/office/drawing/2014/main" id="{9D91D105-09AA-4F7B-A8FD-A9313F712B4A}"/>
                    </a:ext>
                  </a:extLst>
                </p:cNvPr>
                <p:cNvSpPr/>
                <p:nvPr/>
              </p:nvSpPr>
              <p:spPr>
                <a:xfrm>
                  <a:off x="9506601" y="2667833"/>
                  <a:ext cx="166978" cy="640080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1A8CB6F-2179-418E-978B-4BFFED3CE6DA}"/>
                    </a:ext>
                  </a:extLst>
                </p:cNvPr>
                <p:cNvSpPr/>
                <p:nvPr/>
              </p:nvSpPr>
              <p:spPr>
                <a:xfrm>
                  <a:off x="9089700" y="2602346"/>
                  <a:ext cx="548640" cy="954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BC2BAF-AD47-4CFF-AFAC-8CE209217FD3}"/>
                  </a:ext>
                </a:extLst>
              </p:cNvPr>
              <p:cNvSpPr/>
              <p:nvPr/>
            </p:nvSpPr>
            <p:spPr>
              <a:xfrm rot="16200000">
                <a:off x="9061990" y="2252602"/>
                <a:ext cx="64008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66005A2-BD19-4B3B-A8E3-C9CBBB53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750" y="1717303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2EB80F-B596-42C9-AEF3-6E188F94EDCB}"/>
              </a:ext>
            </a:extLst>
          </p:cNvPr>
          <p:cNvCxnSpPr>
            <a:cxnSpLocks/>
          </p:cNvCxnSpPr>
          <p:nvPr/>
        </p:nvCxnSpPr>
        <p:spPr>
          <a:xfrm>
            <a:off x="6554775" y="2014820"/>
            <a:ext cx="1828800" cy="0"/>
          </a:xfrm>
          <a:prstGeom prst="straightConnector1">
            <a:avLst/>
          </a:prstGeom>
          <a:ln w="57150">
            <a:solidFill>
              <a:schemeClr val="accent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A0D2405-22D1-497F-B70E-7819266DCCBB}"/>
              </a:ext>
            </a:extLst>
          </p:cNvPr>
          <p:cNvSpPr txBox="1"/>
          <p:nvPr/>
        </p:nvSpPr>
        <p:spPr>
          <a:xfrm>
            <a:off x="4664216" y="1551386"/>
            <a:ext cx="239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Contamination Levels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26B3B0-C804-466F-A065-F6E376632DE2}"/>
              </a:ext>
            </a:extLst>
          </p:cNvPr>
          <p:cNvSpPr txBox="1"/>
          <p:nvPr/>
        </p:nvSpPr>
        <p:spPr>
          <a:xfrm>
            <a:off x="8017443" y="1548026"/>
            <a:ext cx="239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Contamination Levels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D1625DB-C299-4353-B543-40A5B3CE0A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62" t="27651" r="74061" b="51180"/>
          <a:stretch/>
        </p:blipFill>
        <p:spPr>
          <a:xfrm>
            <a:off x="8917256" y="734964"/>
            <a:ext cx="570995" cy="10056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54D5470-D74E-41F4-AC02-0FE2697D7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819" t="28457" r="54147" b="50510"/>
          <a:stretch/>
        </p:blipFill>
        <p:spPr>
          <a:xfrm>
            <a:off x="5554646" y="783149"/>
            <a:ext cx="624872" cy="10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5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66" y="-124206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2. Track How Much Contamination Fish Encounter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161153" y="5294718"/>
            <a:ext cx="596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445223" y="5788481"/>
            <a:ext cx="114923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Hg-Exposure</a:t>
            </a:r>
            <a:r>
              <a:rPr lang="en-US" sz="2000" dirty="0"/>
              <a:t> = Mercury Concentration in Patch</a:t>
            </a:r>
          </a:p>
          <a:p>
            <a:pPr algn="ctr"/>
            <a:r>
              <a:rPr lang="en-US" sz="2000" b="1" dirty="0"/>
              <a:t>MeHg-Exposure </a:t>
            </a:r>
            <a:r>
              <a:rPr lang="en-US" sz="2000" dirty="0"/>
              <a:t>=  Methylmercury Concentration in Patch</a:t>
            </a:r>
          </a:p>
          <a:p>
            <a:endParaRPr lang="en-US" sz="2400" dirty="0"/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0983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66" y="-13190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3. Track How Much Total Contamination Fish Encounter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161153" y="5294718"/>
            <a:ext cx="596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-369518" y="5813787"/>
            <a:ext cx="114923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Hg-Exposure-Total</a:t>
            </a:r>
            <a:r>
              <a:rPr lang="en-US" sz="2000" dirty="0"/>
              <a:t> = </a:t>
            </a:r>
            <a:r>
              <a:rPr lang="en-US" sz="2000" b="1" dirty="0"/>
              <a:t>Hg-Exposure-Total + Hg-Exposure</a:t>
            </a:r>
          </a:p>
          <a:p>
            <a:pPr algn="ctr"/>
            <a:r>
              <a:rPr lang="en-US" sz="2000" b="1" dirty="0"/>
              <a:t>MeHg-Exposure-Total </a:t>
            </a:r>
            <a:r>
              <a:rPr lang="en-US" sz="2000" dirty="0"/>
              <a:t>= </a:t>
            </a:r>
            <a:r>
              <a:rPr lang="en-US" sz="2000" b="1" dirty="0"/>
              <a:t>Hg-Exposure-Total + Hg-Exposure</a:t>
            </a:r>
            <a:endParaRPr lang="en-US" sz="2000" dirty="0"/>
          </a:p>
          <a:p>
            <a:endParaRPr lang="en-US" sz="2400" dirty="0"/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972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D33D-47AC-46B2-BACF-B697F646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81BF-4D07-47A4-AD5F-CACCFBA97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4211"/>
            <a:ext cx="10515600" cy="1984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Purpose: </a:t>
            </a:r>
            <a:r>
              <a:rPr lang="en-US" dirty="0"/>
              <a:t>Simulates exposure to contamination as fish move through the 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Simulate exposure dynamics</a:t>
            </a:r>
            <a:br>
              <a:rPr lang="en-US" sz="2000" dirty="0"/>
            </a:br>
            <a:r>
              <a:rPr lang="en-US" sz="2000" dirty="0"/>
              <a:t>Track how migratory fish encounter and accumulate mercury (Hg) and methylmercury (MeHg) across space and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Capture thresholds and exceedance</a:t>
            </a:r>
            <a:br>
              <a:rPr lang="en-US" sz="2000" dirty="0"/>
            </a:br>
            <a:r>
              <a:rPr lang="en-US" sz="2000" dirty="0"/>
              <a:t>Identify when exposure exceeds health thresholds that may trigger physiological stress or regulatory concern.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Quantify Bioaccumulation Risk</a:t>
            </a:r>
            <a:br>
              <a:rPr lang="en-US" sz="2000" dirty="0"/>
            </a:br>
            <a:r>
              <a:rPr lang="en-US" sz="2000" dirty="0"/>
              <a:t>Compute cumulative exposure and uptake risk by integrating environmental contamination, stress responses, and suspended particulate matter dynamics.</a:t>
            </a:r>
          </a:p>
        </p:txBody>
      </p:sp>
    </p:spTree>
    <p:extLst>
      <p:ext uri="{BB962C8B-B14F-4D97-AF65-F5344CB8AC3E}">
        <p14:creationId xmlns:p14="http://schemas.microsoft.com/office/powerpoint/2010/main" val="2550288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30" y="24948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4. Determine if Contamination Exceeds Recommended Health Threshold for Fish Exposure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161153" y="5294718"/>
            <a:ext cx="596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1413318" y="5799460"/>
            <a:ext cx="120733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</a:t>
            </a:r>
            <a:r>
              <a:rPr lang="en-US" sz="2000" b="1" dirty="0"/>
              <a:t>Hg-Exposure</a:t>
            </a:r>
            <a:r>
              <a:rPr lang="en-US" sz="2000" dirty="0"/>
              <a:t> &gt; 15 ug/kg		 </a:t>
            </a:r>
            <a:r>
              <a:rPr lang="en-US" sz="2000" b="1" dirty="0"/>
              <a:t>Hg-Exposure-Duration</a:t>
            </a:r>
            <a:r>
              <a:rPr lang="en-US" sz="2000" dirty="0"/>
              <a:t> = </a:t>
            </a:r>
            <a:r>
              <a:rPr lang="en-US" sz="2000" b="1" dirty="0"/>
              <a:t>Hg-Exposure-Duration</a:t>
            </a:r>
            <a:r>
              <a:rPr lang="en-US" sz="2000" dirty="0"/>
              <a:t> + 1 </a:t>
            </a:r>
          </a:p>
          <a:p>
            <a:r>
              <a:rPr lang="en-US" sz="2000" dirty="0"/>
              <a:t>If </a:t>
            </a:r>
            <a:r>
              <a:rPr lang="en-US" sz="2000" b="1" dirty="0"/>
              <a:t>MeHg-Exposure &gt;</a:t>
            </a:r>
            <a:r>
              <a:rPr lang="en-US" sz="2000" dirty="0"/>
              <a:t>  150 ug/kg	</a:t>
            </a:r>
            <a:r>
              <a:rPr lang="en-US" sz="2000" b="1" dirty="0"/>
              <a:t> MeHg-Exposure-Duration</a:t>
            </a:r>
            <a:r>
              <a:rPr lang="en-US" sz="2000" dirty="0"/>
              <a:t> = </a:t>
            </a:r>
            <a:r>
              <a:rPr lang="en-US" sz="2000" b="1" dirty="0"/>
              <a:t>MeHg-Exposure-Duration</a:t>
            </a:r>
            <a:r>
              <a:rPr lang="en-US" sz="2000" dirty="0"/>
              <a:t> + 1 </a:t>
            </a:r>
          </a:p>
          <a:p>
            <a:endParaRPr lang="en-US" sz="2400" dirty="0"/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954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30" y="0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5. Track Amount of Time Fish is Exposed in Patch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161153" y="5294718"/>
            <a:ext cx="596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778650" y="5772477"/>
            <a:ext cx="120733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</a:t>
            </a:r>
            <a:r>
              <a:rPr lang="en-US" sz="2000" b="1" dirty="0"/>
              <a:t>Hg-Exposure</a:t>
            </a:r>
            <a:r>
              <a:rPr lang="en-US" sz="2000" dirty="0"/>
              <a:t> &gt; 15 ug/kg		 </a:t>
            </a:r>
            <a:r>
              <a:rPr lang="en-US" sz="2000" b="1" dirty="0"/>
              <a:t>Hg-Patch-Exposure-Time</a:t>
            </a:r>
            <a:r>
              <a:rPr lang="en-US" sz="2000" dirty="0"/>
              <a:t> = </a:t>
            </a:r>
            <a:r>
              <a:rPr lang="en-US" sz="2000" b="1" dirty="0"/>
              <a:t>Hg-Patch-Exposure-Time</a:t>
            </a:r>
            <a:r>
              <a:rPr lang="en-US" sz="2000" dirty="0"/>
              <a:t> + 1 </a:t>
            </a:r>
          </a:p>
          <a:p>
            <a:r>
              <a:rPr lang="en-US" sz="2000" dirty="0"/>
              <a:t>If </a:t>
            </a:r>
            <a:r>
              <a:rPr lang="en-US" sz="2000" b="1" dirty="0"/>
              <a:t>MeHg-Exposure &gt;</a:t>
            </a:r>
            <a:r>
              <a:rPr lang="en-US" sz="2000" dirty="0"/>
              <a:t>  150 ug/kg	</a:t>
            </a:r>
            <a:r>
              <a:rPr lang="en-US" sz="2000" b="1" dirty="0"/>
              <a:t> MeHg-Patch-Exposure-Time</a:t>
            </a:r>
            <a:r>
              <a:rPr lang="en-US" sz="2000" dirty="0"/>
              <a:t> = </a:t>
            </a:r>
            <a:r>
              <a:rPr lang="en-US" sz="2000" b="1" dirty="0"/>
              <a:t>MeHg-Patch-Exposure-Time</a:t>
            </a:r>
            <a:r>
              <a:rPr lang="en-US" sz="2000" dirty="0"/>
              <a:t> + 1 </a:t>
            </a:r>
          </a:p>
          <a:p>
            <a:endParaRPr lang="en-US" sz="2400" dirty="0"/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030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99" y="-236430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5. Determine Bioaccumulation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012809" y="5335290"/>
            <a:ext cx="677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 &amp; Suspended Particulate Matter (SPM)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396388" y="5847519"/>
            <a:ext cx="11710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Hg-Uptake-Risk</a:t>
            </a:r>
            <a:r>
              <a:rPr lang="en-US" sz="2000" dirty="0"/>
              <a:t> = </a:t>
            </a:r>
            <a:r>
              <a:rPr lang="en-US" sz="2000" b="1" dirty="0"/>
              <a:t>Hg-Exposure </a:t>
            </a:r>
            <a:r>
              <a:rPr lang="en-US" sz="2000" dirty="0"/>
              <a:t>* </a:t>
            </a:r>
            <a:r>
              <a:rPr lang="en-US" sz="2000" b="1" dirty="0"/>
              <a:t>Stress </a:t>
            </a:r>
            <a:r>
              <a:rPr lang="en-US" sz="2000" dirty="0"/>
              <a:t>* </a:t>
            </a:r>
            <a:r>
              <a:rPr lang="en-US" sz="2000" b="1" dirty="0"/>
              <a:t>SPM</a:t>
            </a:r>
            <a:endParaRPr lang="en-US" sz="2000" dirty="0"/>
          </a:p>
          <a:p>
            <a:pPr algn="ctr"/>
            <a:r>
              <a:rPr lang="en-US" sz="2000" b="1" dirty="0"/>
              <a:t>MeHg-Uptake-Risk</a:t>
            </a:r>
            <a:r>
              <a:rPr lang="en-US" sz="2000" dirty="0"/>
              <a:t> = </a:t>
            </a:r>
            <a:r>
              <a:rPr lang="en-US" sz="2000" b="1" dirty="0"/>
              <a:t>MeHg-Exposure </a:t>
            </a:r>
            <a:r>
              <a:rPr lang="en-US" sz="2000" dirty="0"/>
              <a:t>* </a:t>
            </a:r>
            <a:r>
              <a:rPr lang="en-US" sz="2000" b="1" dirty="0"/>
              <a:t>Stress</a:t>
            </a:r>
            <a:r>
              <a:rPr lang="en-US" sz="2000" dirty="0"/>
              <a:t> * </a:t>
            </a:r>
            <a:r>
              <a:rPr lang="en-US" sz="2000" b="1" dirty="0"/>
              <a:t>SPM</a:t>
            </a:r>
            <a:endParaRPr lang="en-US" sz="1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575794-A102-487F-AFDC-C602F0D3C93F}"/>
              </a:ext>
            </a:extLst>
          </p:cNvPr>
          <p:cNvGrpSpPr/>
          <p:nvPr/>
        </p:nvGrpSpPr>
        <p:grpSpPr>
          <a:xfrm>
            <a:off x="2434756" y="1197820"/>
            <a:ext cx="7322485" cy="3693689"/>
            <a:chOff x="2153145" y="1411474"/>
            <a:chExt cx="7322485" cy="3693689"/>
          </a:xfrm>
          <a:scene3d>
            <a:camera prst="obliqueBottomLeft"/>
            <a:lightRig rig="threePt" dir="t"/>
          </a:scene3d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D9CDBF6C-9F85-45D5-9CC4-E4ACE1975155}"/>
                </a:ext>
              </a:extLst>
            </p:cNvPr>
            <p:cNvSpPr/>
            <p:nvPr/>
          </p:nvSpPr>
          <p:spPr>
            <a:xfrm rot="16200000">
              <a:off x="2342229" y="2005835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C9913BAF-7C07-470A-89FE-57EDCA374CD7}"/>
                </a:ext>
              </a:extLst>
            </p:cNvPr>
            <p:cNvSpPr/>
            <p:nvPr/>
          </p:nvSpPr>
          <p:spPr>
            <a:xfrm rot="16200000">
              <a:off x="3354438" y="2737355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38A5260-9FCD-4D84-9D1A-14A59D201688}"/>
                </a:ext>
              </a:extLst>
            </p:cNvPr>
            <p:cNvSpPr/>
            <p:nvPr/>
          </p:nvSpPr>
          <p:spPr>
            <a:xfrm rot="16200000">
              <a:off x="2067909" y="3636356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DBA0B311-D084-4DEF-9AFF-04131B342EE4}"/>
                </a:ext>
              </a:extLst>
            </p:cNvPr>
            <p:cNvSpPr/>
            <p:nvPr/>
          </p:nvSpPr>
          <p:spPr>
            <a:xfrm rot="16200000">
              <a:off x="6534366" y="3657600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BDF1FE07-7D9A-491F-A019-F060E3BCF069}"/>
                </a:ext>
              </a:extLst>
            </p:cNvPr>
            <p:cNvSpPr/>
            <p:nvPr/>
          </p:nvSpPr>
          <p:spPr>
            <a:xfrm rot="16200000">
              <a:off x="7532834" y="2005834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E6950336-A155-4F49-9044-4BAD5104BC5F}"/>
                </a:ext>
              </a:extLst>
            </p:cNvPr>
            <p:cNvSpPr/>
            <p:nvPr/>
          </p:nvSpPr>
          <p:spPr>
            <a:xfrm rot="16200000">
              <a:off x="7457439" y="3474720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188B05D-FE5B-436C-B67B-5F66ED84E20C}"/>
                </a:ext>
              </a:extLst>
            </p:cNvPr>
            <p:cNvSpPr/>
            <p:nvPr/>
          </p:nvSpPr>
          <p:spPr>
            <a:xfrm rot="16200000">
              <a:off x="6305355" y="1822954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70492C6-C935-474F-9A53-E498623A1383}"/>
                </a:ext>
              </a:extLst>
            </p:cNvPr>
            <p:cNvSpPr/>
            <p:nvPr/>
          </p:nvSpPr>
          <p:spPr>
            <a:xfrm rot="16200000">
              <a:off x="4095980" y="345347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66831ADC-A73A-4A19-AE62-4C4A9F740398}"/>
                </a:ext>
              </a:extLst>
            </p:cNvPr>
            <p:cNvSpPr/>
            <p:nvPr/>
          </p:nvSpPr>
          <p:spPr>
            <a:xfrm rot="16200000">
              <a:off x="2015985" y="263821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889074F4-057B-4C26-9A13-E274FF670BD9}"/>
                </a:ext>
              </a:extLst>
            </p:cNvPr>
            <p:cNvSpPr/>
            <p:nvPr/>
          </p:nvSpPr>
          <p:spPr>
            <a:xfrm rot="16200000">
              <a:off x="1741665" y="4277799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10B04D06-253B-4619-82D2-E36045CA68F8}"/>
                </a:ext>
              </a:extLst>
            </p:cNvPr>
            <p:cNvSpPr/>
            <p:nvPr/>
          </p:nvSpPr>
          <p:spPr>
            <a:xfrm rot="16200000">
              <a:off x="3040601" y="3446093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C92C8A9-DC3F-4AC4-B7B0-1BBA170EBD48}"/>
                </a:ext>
              </a:extLst>
            </p:cNvPr>
            <p:cNvSpPr/>
            <p:nvPr/>
          </p:nvSpPr>
          <p:spPr>
            <a:xfrm rot="16200000">
              <a:off x="8455907" y="254406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514878D0-2C08-4BFF-A4ED-02A4B6C4F84B}"/>
                </a:ext>
              </a:extLst>
            </p:cNvPr>
            <p:cNvSpPr/>
            <p:nvPr/>
          </p:nvSpPr>
          <p:spPr>
            <a:xfrm rot="16200000">
              <a:off x="3510594" y="205155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F6B66C6-4210-4AC0-96FE-14B09A698B9E}"/>
                </a:ext>
              </a:extLst>
            </p:cNvPr>
            <p:cNvSpPr/>
            <p:nvPr/>
          </p:nvSpPr>
          <p:spPr>
            <a:xfrm rot="16200000">
              <a:off x="4574729" y="205155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9B5D6142-3885-48AD-86C2-DE9219AFAF67}"/>
                </a:ext>
              </a:extLst>
            </p:cNvPr>
            <p:cNvSpPr/>
            <p:nvPr/>
          </p:nvSpPr>
          <p:spPr>
            <a:xfrm rot="16200000">
              <a:off x="4549991" y="2828917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F1CCF43-C76C-4157-9C4A-1ABBE1927E7D}"/>
                </a:ext>
              </a:extLst>
            </p:cNvPr>
            <p:cNvSpPr/>
            <p:nvPr/>
          </p:nvSpPr>
          <p:spPr>
            <a:xfrm rot="16200000">
              <a:off x="3238862" y="4641595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9C93E2D-F8E1-4D46-8AEF-9F9F0D4D75E7}"/>
                </a:ext>
              </a:extLst>
            </p:cNvPr>
            <p:cNvSpPr/>
            <p:nvPr/>
          </p:nvSpPr>
          <p:spPr>
            <a:xfrm rot="16200000">
              <a:off x="4412831" y="4633018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ACF95E22-A430-4FD8-A0AF-109559394642}"/>
                </a:ext>
              </a:extLst>
            </p:cNvPr>
            <p:cNvSpPr/>
            <p:nvPr/>
          </p:nvSpPr>
          <p:spPr>
            <a:xfrm rot="16200000">
              <a:off x="8547844" y="214299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C551DBE-DA4E-4E10-AF00-20BB73C506B3}"/>
                </a:ext>
              </a:extLst>
            </p:cNvPr>
            <p:cNvSpPr/>
            <p:nvPr/>
          </p:nvSpPr>
          <p:spPr>
            <a:xfrm rot="16200000">
              <a:off x="6563271" y="2828825"/>
              <a:ext cx="6400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DC1A33A4-4DE1-42FB-B131-290ABAE1ED92}"/>
                </a:ext>
              </a:extLst>
            </p:cNvPr>
            <p:cNvSpPr/>
            <p:nvPr/>
          </p:nvSpPr>
          <p:spPr>
            <a:xfrm rot="16200000">
              <a:off x="5474133" y="3627125"/>
              <a:ext cx="6400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325355C8-E34D-473B-A860-2B27E76AB633}"/>
                </a:ext>
              </a:extLst>
            </p:cNvPr>
            <p:cNvSpPr/>
            <p:nvPr/>
          </p:nvSpPr>
          <p:spPr>
            <a:xfrm rot="16200000">
              <a:off x="8755459" y="3583253"/>
              <a:ext cx="82296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E1C1B18F-4452-433C-99A1-1407506951C6}"/>
                </a:ext>
              </a:extLst>
            </p:cNvPr>
            <p:cNvSpPr/>
            <p:nvPr/>
          </p:nvSpPr>
          <p:spPr>
            <a:xfrm rot="16200000">
              <a:off x="8652670" y="4220290"/>
              <a:ext cx="13716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C90162C-29D6-46EB-AB4C-6201048381DA}"/>
                </a:ext>
              </a:extLst>
            </p:cNvPr>
            <p:cNvSpPr/>
            <p:nvPr/>
          </p:nvSpPr>
          <p:spPr>
            <a:xfrm rot="16200000">
              <a:off x="5257510" y="4282203"/>
              <a:ext cx="13716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69446B8E-B7FA-44DF-9F96-C14D893C3138}"/>
                </a:ext>
              </a:extLst>
            </p:cNvPr>
            <p:cNvSpPr/>
            <p:nvPr/>
          </p:nvSpPr>
          <p:spPr>
            <a:xfrm rot="16200000">
              <a:off x="7739263" y="4404365"/>
              <a:ext cx="9144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2E26FAB-6CF7-4020-B41A-4A5E4B85BBBB}"/>
                </a:ext>
              </a:extLst>
            </p:cNvPr>
            <p:cNvSpPr/>
            <p:nvPr/>
          </p:nvSpPr>
          <p:spPr>
            <a:xfrm rot="16200000">
              <a:off x="6625806" y="4587245"/>
              <a:ext cx="54864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E95591A-82CC-42C6-92A1-80C94DD5DA22}"/>
              </a:ext>
            </a:extLst>
          </p:cNvPr>
          <p:cNvSpPr/>
          <p:nvPr/>
        </p:nvSpPr>
        <p:spPr>
          <a:xfrm>
            <a:off x="10408112" y="1752381"/>
            <a:ext cx="566701" cy="230425"/>
          </a:xfrm>
          <a:prstGeom prst="rect">
            <a:avLst/>
          </a:prstGeom>
          <a:solidFill>
            <a:srgbClr val="6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244E4-0076-4894-BD69-970840851B43}"/>
              </a:ext>
            </a:extLst>
          </p:cNvPr>
          <p:cNvSpPr txBox="1"/>
          <p:nvPr/>
        </p:nvSpPr>
        <p:spPr>
          <a:xfrm>
            <a:off x="10974813" y="1688277"/>
            <a:ext cx="85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7A4B2-2CFE-4094-A422-6433EA5FDB38}"/>
              </a:ext>
            </a:extLst>
          </p:cNvPr>
          <p:cNvSpPr txBox="1"/>
          <p:nvPr/>
        </p:nvSpPr>
        <p:spPr>
          <a:xfrm>
            <a:off x="10583910" y="1283828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Legend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AA5B94-5771-40F9-AAB6-85E5229FA613}"/>
              </a:ext>
            </a:extLst>
          </p:cNvPr>
          <p:cNvSpPr/>
          <p:nvPr/>
        </p:nvSpPr>
        <p:spPr>
          <a:xfrm>
            <a:off x="10107142" y="1635526"/>
            <a:ext cx="181755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ACA0287-39AE-4B5D-B9C1-14B3BC3B8537}"/>
              </a:ext>
            </a:extLst>
          </p:cNvPr>
          <p:cNvSpPr/>
          <p:nvPr/>
        </p:nvSpPr>
        <p:spPr>
          <a:xfrm rot="16200000">
            <a:off x="5885678" y="2670725"/>
            <a:ext cx="457200" cy="274320"/>
          </a:xfrm>
          <a:prstGeom prst="rightArrow">
            <a:avLst/>
          </a:prstGeom>
          <a:solidFill>
            <a:srgbClr val="6C3C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443C05-B1DC-48C6-A523-A33D7157C791}"/>
              </a:ext>
            </a:extLst>
          </p:cNvPr>
          <p:cNvSpPr txBox="1"/>
          <p:nvPr/>
        </p:nvSpPr>
        <p:spPr>
          <a:xfrm>
            <a:off x="2278362" y="718509"/>
            <a:ext cx="7893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Stress</a:t>
            </a:r>
            <a:r>
              <a:rPr lang="en-US" sz="2000" dirty="0"/>
              <a:t> increases respiration leading to increased SPM exposure to gills for bioaccumulation.</a:t>
            </a:r>
          </a:p>
        </p:txBody>
      </p:sp>
    </p:spTree>
    <p:extLst>
      <p:ext uri="{BB962C8B-B14F-4D97-AF65-F5344CB8AC3E}">
        <p14:creationId xmlns:p14="http://schemas.microsoft.com/office/powerpoint/2010/main" val="3654046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8" y="9434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6. Track Location of Bioaccumulation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012809" y="5335290"/>
            <a:ext cx="677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 &amp; Suspended Particulate Matter (SPM)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396388" y="5847519"/>
            <a:ext cx="11710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Hg-Patch-Risk</a:t>
            </a:r>
            <a:r>
              <a:rPr lang="en-US" sz="2000" dirty="0"/>
              <a:t> =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Hg-Uptake-Risk </a:t>
            </a:r>
          </a:p>
          <a:p>
            <a:pPr algn="ctr"/>
            <a:r>
              <a:rPr lang="en-US" sz="2000" b="1" dirty="0"/>
              <a:t>MeHg-Patch-Risk</a:t>
            </a:r>
            <a:r>
              <a:rPr lang="en-US" sz="2000" dirty="0"/>
              <a:t> = </a:t>
            </a:r>
            <a:r>
              <a:rPr lang="en-US" sz="2000" b="1" dirty="0"/>
              <a:t>Me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Hg-Uptake-Risk</a:t>
            </a:r>
            <a:endParaRPr lang="en-US" sz="1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575794-A102-487F-AFDC-C602F0D3C93F}"/>
              </a:ext>
            </a:extLst>
          </p:cNvPr>
          <p:cNvGrpSpPr/>
          <p:nvPr/>
        </p:nvGrpSpPr>
        <p:grpSpPr>
          <a:xfrm>
            <a:off x="2434756" y="1197820"/>
            <a:ext cx="7322485" cy="3693689"/>
            <a:chOff x="2153145" y="1411474"/>
            <a:chExt cx="7322485" cy="3693689"/>
          </a:xfrm>
          <a:scene3d>
            <a:camera prst="obliqueBottomLeft"/>
            <a:lightRig rig="threePt" dir="t"/>
          </a:scene3d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D9CDBF6C-9F85-45D5-9CC4-E4ACE1975155}"/>
                </a:ext>
              </a:extLst>
            </p:cNvPr>
            <p:cNvSpPr/>
            <p:nvPr/>
          </p:nvSpPr>
          <p:spPr>
            <a:xfrm rot="16200000">
              <a:off x="2342229" y="2005835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C9913BAF-7C07-470A-89FE-57EDCA374CD7}"/>
                </a:ext>
              </a:extLst>
            </p:cNvPr>
            <p:cNvSpPr/>
            <p:nvPr/>
          </p:nvSpPr>
          <p:spPr>
            <a:xfrm rot="16200000">
              <a:off x="3354438" y="2737355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38A5260-9FCD-4D84-9D1A-14A59D201688}"/>
                </a:ext>
              </a:extLst>
            </p:cNvPr>
            <p:cNvSpPr/>
            <p:nvPr/>
          </p:nvSpPr>
          <p:spPr>
            <a:xfrm rot="16200000">
              <a:off x="2067909" y="3636356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DBA0B311-D084-4DEF-9AFF-04131B342EE4}"/>
                </a:ext>
              </a:extLst>
            </p:cNvPr>
            <p:cNvSpPr/>
            <p:nvPr/>
          </p:nvSpPr>
          <p:spPr>
            <a:xfrm rot="16200000">
              <a:off x="6534366" y="3657600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BDF1FE07-7D9A-491F-A019-F060E3BCF069}"/>
                </a:ext>
              </a:extLst>
            </p:cNvPr>
            <p:cNvSpPr/>
            <p:nvPr/>
          </p:nvSpPr>
          <p:spPr>
            <a:xfrm rot="16200000">
              <a:off x="7532834" y="2005834"/>
              <a:ext cx="73152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E6950336-A155-4F49-9044-4BAD5104BC5F}"/>
                </a:ext>
              </a:extLst>
            </p:cNvPr>
            <p:cNvSpPr/>
            <p:nvPr/>
          </p:nvSpPr>
          <p:spPr>
            <a:xfrm rot="16200000">
              <a:off x="7457439" y="3474720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188B05D-FE5B-436C-B67B-5F66ED84E20C}"/>
                </a:ext>
              </a:extLst>
            </p:cNvPr>
            <p:cNvSpPr/>
            <p:nvPr/>
          </p:nvSpPr>
          <p:spPr>
            <a:xfrm rot="16200000">
              <a:off x="6305355" y="1822954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70492C6-C935-474F-9A53-E498623A1383}"/>
                </a:ext>
              </a:extLst>
            </p:cNvPr>
            <p:cNvSpPr/>
            <p:nvPr/>
          </p:nvSpPr>
          <p:spPr>
            <a:xfrm rot="16200000">
              <a:off x="4095980" y="345347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66831ADC-A73A-4A19-AE62-4C4A9F740398}"/>
                </a:ext>
              </a:extLst>
            </p:cNvPr>
            <p:cNvSpPr/>
            <p:nvPr/>
          </p:nvSpPr>
          <p:spPr>
            <a:xfrm rot="16200000">
              <a:off x="2015985" y="263821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889074F4-057B-4C26-9A13-E274FF670BD9}"/>
                </a:ext>
              </a:extLst>
            </p:cNvPr>
            <p:cNvSpPr/>
            <p:nvPr/>
          </p:nvSpPr>
          <p:spPr>
            <a:xfrm rot="16200000">
              <a:off x="1741665" y="4277799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10B04D06-253B-4619-82D2-E36045CA68F8}"/>
                </a:ext>
              </a:extLst>
            </p:cNvPr>
            <p:cNvSpPr/>
            <p:nvPr/>
          </p:nvSpPr>
          <p:spPr>
            <a:xfrm rot="16200000">
              <a:off x="3040601" y="3446093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C92C8A9-DC3F-4AC4-B7B0-1BBA170EBD48}"/>
                </a:ext>
              </a:extLst>
            </p:cNvPr>
            <p:cNvSpPr/>
            <p:nvPr/>
          </p:nvSpPr>
          <p:spPr>
            <a:xfrm rot="16200000">
              <a:off x="8455907" y="2544066"/>
              <a:ext cx="10972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514878D0-2C08-4BFF-A4ED-02A4B6C4F84B}"/>
                </a:ext>
              </a:extLst>
            </p:cNvPr>
            <p:cNvSpPr/>
            <p:nvPr/>
          </p:nvSpPr>
          <p:spPr>
            <a:xfrm rot="16200000">
              <a:off x="3510594" y="205155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F6B66C6-4210-4AC0-96FE-14B09A698B9E}"/>
                </a:ext>
              </a:extLst>
            </p:cNvPr>
            <p:cNvSpPr/>
            <p:nvPr/>
          </p:nvSpPr>
          <p:spPr>
            <a:xfrm rot="16200000">
              <a:off x="4574729" y="205155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9B5D6142-3885-48AD-86C2-DE9219AFAF67}"/>
                </a:ext>
              </a:extLst>
            </p:cNvPr>
            <p:cNvSpPr/>
            <p:nvPr/>
          </p:nvSpPr>
          <p:spPr>
            <a:xfrm rot="16200000">
              <a:off x="4549991" y="2828917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F1CCF43-C76C-4157-9C4A-1ABBE1927E7D}"/>
                </a:ext>
              </a:extLst>
            </p:cNvPr>
            <p:cNvSpPr/>
            <p:nvPr/>
          </p:nvSpPr>
          <p:spPr>
            <a:xfrm rot="16200000">
              <a:off x="3238862" y="4641595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9C93E2D-F8E1-4D46-8AEF-9F9F0D4D75E7}"/>
                </a:ext>
              </a:extLst>
            </p:cNvPr>
            <p:cNvSpPr/>
            <p:nvPr/>
          </p:nvSpPr>
          <p:spPr>
            <a:xfrm rot="16200000">
              <a:off x="4412831" y="4633018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ACF95E22-A430-4FD8-A0AF-109559394642}"/>
                </a:ext>
              </a:extLst>
            </p:cNvPr>
            <p:cNvSpPr/>
            <p:nvPr/>
          </p:nvSpPr>
          <p:spPr>
            <a:xfrm rot="16200000">
              <a:off x="8547844" y="2142994"/>
              <a:ext cx="4572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C551DBE-DA4E-4E10-AF00-20BB73C506B3}"/>
                </a:ext>
              </a:extLst>
            </p:cNvPr>
            <p:cNvSpPr/>
            <p:nvPr/>
          </p:nvSpPr>
          <p:spPr>
            <a:xfrm rot="16200000">
              <a:off x="6563271" y="2828825"/>
              <a:ext cx="6400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DC1A33A4-4DE1-42FB-B131-290ABAE1ED92}"/>
                </a:ext>
              </a:extLst>
            </p:cNvPr>
            <p:cNvSpPr/>
            <p:nvPr/>
          </p:nvSpPr>
          <p:spPr>
            <a:xfrm rot="16200000">
              <a:off x="5474133" y="3627125"/>
              <a:ext cx="64008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325355C8-E34D-473B-A860-2B27E76AB633}"/>
                </a:ext>
              </a:extLst>
            </p:cNvPr>
            <p:cNvSpPr/>
            <p:nvPr/>
          </p:nvSpPr>
          <p:spPr>
            <a:xfrm rot="16200000">
              <a:off x="8755459" y="3583253"/>
              <a:ext cx="82296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E1C1B18F-4452-433C-99A1-1407506951C6}"/>
                </a:ext>
              </a:extLst>
            </p:cNvPr>
            <p:cNvSpPr/>
            <p:nvPr/>
          </p:nvSpPr>
          <p:spPr>
            <a:xfrm rot="16200000">
              <a:off x="8652670" y="4220290"/>
              <a:ext cx="13716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C90162C-29D6-46EB-AB4C-6201048381DA}"/>
                </a:ext>
              </a:extLst>
            </p:cNvPr>
            <p:cNvSpPr/>
            <p:nvPr/>
          </p:nvSpPr>
          <p:spPr>
            <a:xfrm rot="16200000">
              <a:off x="5257510" y="4282203"/>
              <a:ext cx="13716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69446B8E-B7FA-44DF-9F96-C14D893C3138}"/>
                </a:ext>
              </a:extLst>
            </p:cNvPr>
            <p:cNvSpPr/>
            <p:nvPr/>
          </p:nvSpPr>
          <p:spPr>
            <a:xfrm rot="16200000">
              <a:off x="7739263" y="4404365"/>
              <a:ext cx="91440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2E26FAB-6CF7-4020-B41A-4A5E4B85BBBB}"/>
                </a:ext>
              </a:extLst>
            </p:cNvPr>
            <p:cNvSpPr/>
            <p:nvPr/>
          </p:nvSpPr>
          <p:spPr>
            <a:xfrm rot="16200000">
              <a:off x="6625806" y="4587245"/>
              <a:ext cx="548640" cy="274320"/>
            </a:xfrm>
            <a:prstGeom prst="rightArrow">
              <a:avLst/>
            </a:prstGeom>
            <a:solidFill>
              <a:srgbClr val="6C3C3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E95591A-82CC-42C6-92A1-80C94DD5DA22}"/>
              </a:ext>
            </a:extLst>
          </p:cNvPr>
          <p:cNvSpPr/>
          <p:nvPr/>
        </p:nvSpPr>
        <p:spPr>
          <a:xfrm>
            <a:off x="10408112" y="1752381"/>
            <a:ext cx="566701" cy="230425"/>
          </a:xfrm>
          <a:prstGeom prst="rect">
            <a:avLst/>
          </a:prstGeom>
          <a:solidFill>
            <a:srgbClr val="6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244E4-0076-4894-BD69-970840851B43}"/>
              </a:ext>
            </a:extLst>
          </p:cNvPr>
          <p:cNvSpPr txBox="1"/>
          <p:nvPr/>
        </p:nvSpPr>
        <p:spPr>
          <a:xfrm>
            <a:off x="10974813" y="1688277"/>
            <a:ext cx="85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7A4B2-2CFE-4094-A422-6433EA5FDB38}"/>
              </a:ext>
            </a:extLst>
          </p:cNvPr>
          <p:cNvSpPr txBox="1"/>
          <p:nvPr/>
        </p:nvSpPr>
        <p:spPr>
          <a:xfrm>
            <a:off x="10583910" y="1283828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Legend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AA5B94-5771-40F9-AAB6-85E5229FA613}"/>
              </a:ext>
            </a:extLst>
          </p:cNvPr>
          <p:cNvSpPr/>
          <p:nvPr/>
        </p:nvSpPr>
        <p:spPr>
          <a:xfrm>
            <a:off x="10107142" y="1635526"/>
            <a:ext cx="181755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ACA0287-39AE-4B5D-B9C1-14B3BC3B8537}"/>
              </a:ext>
            </a:extLst>
          </p:cNvPr>
          <p:cNvSpPr/>
          <p:nvPr/>
        </p:nvSpPr>
        <p:spPr>
          <a:xfrm rot="16200000">
            <a:off x="5885678" y="2670725"/>
            <a:ext cx="457200" cy="274320"/>
          </a:xfrm>
          <a:prstGeom prst="rightArrow">
            <a:avLst/>
          </a:prstGeom>
          <a:solidFill>
            <a:srgbClr val="6C3C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93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6240FE6-E511-43A5-A42E-3BCD62E4E2BC}"/>
              </a:ext>
            </a:extLst>
          </p:cNvPr>
          <p:cNvGrpSpPr/>
          <p:nvPr/>
        </p:nvGrpSpPr>
        <p:grpSpPr>
          <a:xfrm>
            <a:off x="2291804" y="1155205"/>
            <a:ext cx="7670173" cy="4744260"/>
            <a:chOff x="2281353" y="907813"/>
            <a:chExt cx="7670173" cy="4744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5660DA-E39F-432D-A6AF-F83EE765DAA7}"/>
                </a:ext>
              </a:extLst>
            </p:cNvPr>
            <p:cNvSpPr/>
            <p:nvPr/>
          </p:nvSpPr>
          <p:spPr>
            <a:xfrm>
              <a:off x="2281353" y="1241496"/>
              <a:ext cx="7629290" cy="42062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noFill/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54993E-BB34-4514-90AA-F0212803C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512878" y="907813"/>
              <a:ext cx="1438648" cy="8309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73D36A-A84C-495E-BC27-65D83CF51A5F}"/>
                </a:ext>
              </a:extLst>
            </p:cNvPr>
            <p:cNvSpPr txBox="1"/>
            <p:nvPr/>
          </p:nvSpPr>
          <p:spPr>
            <a:xfrm>
              <a:off x="3369213" y="5282741"/>
              <a:ext cx="5965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Environmental Contamination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7250DB-3AC2-4077-8656-C9A60C03419D}"/>
                </a:ext>
              </a:extLst>
            </p:cNvPr>
            <p:cNvGrpSpPr/>
            <p:nvPr/>
          </p:nvGrpSpPr>
          <p:grpSpPr>
            <a:xfrm>
              <a:off x="8948604" y="1486557"/>
              <a:ext cx="622855" cy="1327642"/>
              <a:chOff x="8948604" y="1884495"/>
              <a:chExt cx="622855" cy="1327642"/>
            </a:xfrm>
            <a:solidFill>
              <a:srgbClr val="C0161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53CD32-448C-44F8-AD48-94FFE2E6A1E7}"/>
                  </a:ext>
                </a:extLst>
              </p:cNvPr>
              <p:cNvGrpSpPr/>
              <p:nvPr/>
            </p:nvGrpSpPr>
            <p:grpSpPr>
              <a:xfrm>
                <a:off x="8948604" y="2506570"/>
                <a:ext cx="622855" cy="705567"/>
                <a:chOff x="8948604" y="2506570"/>
                <a:chExt cx="622855" cy="705567"/>
              </a:xfrm>
              <a:grpFill/>
            </p:grpSpPr>
            <p:sp>
              <p:nvSpPr>
                <p:cNvPr id="4" name="Arrow: Down 3">
                  <a:extLst>
                    <a:ext uri="{FF2B5EF4-FFF2-40B4-BE49-F238E27FC236}">
                      <a16:creationId xmlns:a16="http://schemas.microsoft.com/office/drawing/2014/main" id="{A67E2559-D81F-41E6-A6FC-AEB9343E2EB4}"/>
                    </a:ext>
                  </a:extLst>
                </p:cNvPr>
                <p:cNvSpPr/>
                <p:nvPr/>
              </p:nvSpPr>
              <p:spPr>
                <a:xfrm>
                  <a:off x="8948604" y="2572055"/>
                  <a:ext cx="166978" cy="286247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Down 10">
                  <a:extLst>
                    <a:ext uri="{FF2B5EF4-FFF2-40B4-BE49-F238E27FC236}">
                      <a16:creationId xmlns:a16="http://schemas.microsoft.com/office/drawing/2014/main" id="{9D91D105-09AA-4F7B-A8FD-A9313F712B4A}"/>
                    </a:ext>
                  </a:extLst>
                </p:cNvPr>
                <p:cNvSpPr/>
                <p:nvPr/>
              </p:nvSpPr>
              <p:spPr>
                <a:xfrm>
                  <a:off x="9404481" y="2572057"/>
                  <a:ext cx="166978" cy="640080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1A8CB6F-2179-418E-978B-4BFFED3CE6DA}"/>
                    </a:ext>
                  </a:extLst>
                </p:cNvPr>
                <p:cNvSpPr/>
                <p:nvPr/>
              </p:nvSpPr>
              <p:spPr>
                <a:xfrm>
                  <a:off x="8987580" y="2506570"/>
                  <a:ext cx="548640" cy="954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BC2BAF-AD47-4CFF-AFAC-8CE209217FD3}"/>
                  </a:ext>
                </a:extLst>
              </p:cNvPr>
              <p:cNvSpPr/>
              <p:nvPr/>
            </p:nvSpPr>
            <p:spPr>
              <a:xfrm rot="16200000">
                <a:off x="8959870" y="2156826"/>
                <a:ext cx="64008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4AA0D9A-2D92-4FED-AE11-0DA39142B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683" y="1477901"/>
            <a:ext cx="7675529" cy="4224894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BB9399C-987C-46FA-9A76-B6026535DB75}"/>
              </a:ext>
            </a:extLst>
          </p:cNvPr>
          <p:cNvSpPr/>
          <p:nvPr/>
        </p:nvSpPr>
        <p:spPr>
          <a:xfrm>
            <a:off x="5164606" y="136461"/>
            <a:ext cx="2001499" cy="10869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676A3B-0622-4D1B-B7BE-7B590E6C8875}"/>
              </a:ext>
            </a:extLst>
          </p:cNvPr>
          <p:cNvSpPr/>
          <p:nvPr/>
        </p:nvSpPr>
        <p:spPr>
          <a:xfrm>
            <a:off x="1954499" y="141173"/>
            <a:ext cx="2001499" cy="10869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99" y="5667635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2. Fish Keep Track of Cumulative Contamination Throughout Migration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6005A2-BD19-4B3B-A8E3-C9CBBB53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6383" y="1135369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2EB80F-B596-42C9-AEF3-6E188F94EDCB}"/>
              </a:ext>
            </a:extLst>
          </p:cNvPr>
          <p:cNvCxnSpPr>
            <a:cxnSpLocks/>
          </p:cNvCxnSpPr>
          <p:nvPr/>
        </p:nvCxnSpPr>
        <p:spPr>
          <a:xfrm>
            <a:off x="3616535" y="1489444"/>
            <a:ext cx="182880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A0D2405-22D1-497F-B70E-7819266DCCBB}"/>
              </a:ext>
            </a:extLst>
          </p:cNvPr>
          <p:cNvSpPr txBox="1"/>
          <p:nvPr/>
        </p:nvSpPr>
        <p:spPr>
          <a:xfrm>
            <a:off x="1758761" y="892811"/>
            <a:ext cx="239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Contamination Levels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26B3B0-C804-466F-A065-F6E376632DE2}"/>
              </a:ext>
            </a:extLst>
          </p:cNvPr>
          <p:cNvSpPr txBox="1"/>
          <p:nvPr/>
        </p:nvSpPr>
        <p:spPr>
          <a:xfrm>
            <a:off x="4968867" y="897207"/>
            <a:ext cx="239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Contamination Levels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D1625DB-C299-4353-B543-40A5B3CE0A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62" t="27651" r="74061" b="51180"/>
          <a:stretch/>
        </p:blipFill>
        <p:spPr>
          <a:xfrm>
            <a:off x="5899677" y="74021"/>
            <a:ext cx="570995" cy="100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54D5470-D74E-41F4-AC02-0FE2697D7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819" t="28457" r="54147" b="50510"/>
          <a:stretch/>
        </p:blipFill>
        <p:spPr>
          <a:xfrm>
            <a:off x="2649191" y="124574"/>
            <a:ext cx="624872" cy="1013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884D00-1909-4D1F-8A2E-E68667C27F4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6647" y="1130394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D222E5D-CFE3-4441-8E39-0FDCC0110338}"/>
              </a:ext>
            </a:extLst>
          </p:cNvPr>
          <p:cNvSpPr/>
          <p:nvPr/>
        </p:nvSpPr>
        <p:spPr>
          <a:xfrm>
            <a:off x="8241902" y="145582"/>
            <a:ext cx="2001499" cy="10869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061EB-D2DA-4FDB-89D0-E601EF3B113F}"/>
              </a:ext>
            </a:extLst>
          </p:cNvPr>
          <p:cNvSpPr txBox="1"/>
          <p:nvPr/>
        </p:nvSpPr>
        <p:spPr>
          <a:xfrm>
            <a:off x="8055845" y="903375"/>
            <a:ext cx="239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Contamination Levels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3B364A-C275-4CBD-A89A-416BEF04AB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97" t="28734" r="84140" b="51169"/>
          <a:stretch/>
        </p:blipFill>
        <p:spPr>
          <a:xfrm>
            <a:off x="8993033" y="152503"/>
            <a:ext cx="548640" cy="965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88EB7B-6986-4F1C-8938-553673E03484}"/>
              </a:ext>
            </a:extLst>
          </p:cNvPr>
          <p:cNvCxnSpPr>
            <a:cxnSpLocks/>
          </p:cNvCxnSpPr>
          <p:nvPr/>
        </p:nvCxnSpPr>
        <p:spPr>
          <a:xfrm>
            <a:off x="6779764" y="1500039"/>
            <a:ext cx="182880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9780BB-53F8-4615-9964-407BA4A32F49}"/>
              </a:ext>
            </a:extLst>
          </p:cNvPr>
          <p:cNvGrpSpPr/>
          <p:nvPr/>
        </p:nvGrpSpPr>
        <p:grpSpPr>
          <a:xfrm>
            <a:off x="9949861" y="1306450"/>
            <a:ext cx="3369484" cy="1202307"/>
            <a:chOff x="9267696" y="5401572"/>
            <a:chExt cx="3369484" cy="12023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E9B7F5-5585-452B-8DED-1CE3FCAD7C2E}"/>
                </a:ext>
              </a:extLst>
            </p:cNvPr>
            <p:cNvSpPr/>
            <p:nvPr/>
          </p:nvSpPr>
          <p:spPr>
            <a:xfrm>
              <a:off x="9267696" y="5787732"/>
              <a:ext cx="2063453" cy="5854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31B04D-0B08-48B7-AA54-30E70D9D8A5F}"/>
                </a:ext>
              </a:extLst>
            </p:cNvPr>
            <p:cNvSpPr/>
            <p:nvPr/>
          </p:nvSpPr>
          <p:spPr>
            <a:xfrm>
              <a:off x="9395253" y="5958699"/>
              <a:ext cx="365760" cy="23342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D2857D-0C48-4FF6-AE47-B11B6A4E77EC}"/>
                </a:ext>
              </a:extLst>
            </p:cNvPr>
            <p:cNvSpPr txBox="1"/>
            <p:nvPr/>
          </p:nvSpPr>
          <p:spPr>
            <a:xfrm>
              <a:off x="9743225" y="5891916"/>
              <a:ext cx="263741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Contamination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9C1115-7A1D-4392-8E5D-EEF0317DE56F}"/>
                </a:ext>
              </a:extLst>
            </p:cNvPr>
            <p:cNvSpPr txBox="1"/>
            <p:nvPr/>
          </p:nvSpPr>
          <p:spPr>
            <a:xfrm>
              <a:off x="9743224" y="6234547"/>
              <a:ext cx="2893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B4D8F5-B052-4A09-9E04-6119F031E90F}"/>
                </a:ext>
              </a:extLst>
            </p:cNvPr>
            <p:cNvSpPr txBox="1"/>
            <p:nvPr/>
          </p:nvSpPr>
          <p:spPr>
            <a:xfrm>
              <a:off x="9452838" y="5401572"/>
              <a:ext cx="16875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18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6240FE6-E511-43A5-A42E-3BCD62E4E2BC}"/>
              </a:ext>
            </a:extLst>
          </p:cNvPr>
          <p:cNvGrpSpPr/>
          <p:nvPr/>
        </p:nvGrpSpPr>
        <p:grpSpPr>
          <a:xfrm>
            <a:off x="2155402" y="1085212"/>
            <a:ext cx="7629290" cy="4687576"/>
            <a:chOff x="2281353" y="1241496"/>
            <a:chExt cx="7629290" cy="46875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5660DA-E39F-432D-A6AF-F83EE765DAA7}"/>
                </a:ext>
              </a:extLst>
            </p:cNvPr>
            <p:cNvSpPr/>
            <p:nvPr/>
          </p:nvSpPr>
          <p:spPr>
            <a:xfrm>
              <a:off x="2281353" y="1241496"/>
              <a:ext cx="7629290" cy="42062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noFill/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73D36A-A84C-495E-BC27-65D83CF51A5F}"/>
                </a:ext>
              </a:extLst>
            </p:cNvPr>
            <p:cNvSpPr txBox="1"/>
            <p:nvPr/>
          </p:nvSpPr>
          <p:spPr>
            <a:xfrm>
              <a:off x="3369213" y="5282741"/>
              <a:ext cx="596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Environmental Contamination</a:t>
              </a:r>
            </a:p>
            <a:p>
              <a:pPr algn="ctr"/>
              <a:r>
                <a:rPr lang="en-US" b="1" dirty="0"/>
                <a:t>(Mercury and Methylmercury)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E1FFD51-0CA1-48C2-95D5-CF69980C9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87" y="1085212"/>
            <a:ext cx="7675529" cy="4224894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0" y="5607565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4. Patches Track the Amount of Time Spent and How Many Fish Use Each Patch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C310FA-497A-4978-B3E5-ECD32A4094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1" b="69636"/>
          <a:stretch/>
        </p:blipFill>
        <p:spPr>
          <a:xfrm>
            <a:off x="2034066" y="901487"/>
            <a:ext cx="1542422" cy="5868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C0DAF63-116B-4BAB-B40F-3DF2F2162470}"/>
              </a:ext>
            </a:extLst>
          </p:cNvPr>
          <p:cNvCxnSpPr>
            <a:cxnSpLocks/>
          </p:cNvCxnSpPr>
          <p:nvPr/>
        </p:nvCxnSpPr>
        <p:spPr>
          <a:xfrm>
            <a:off x="8597221" y="1285598"/>
            <a:ext cx="2308904" cy="2822316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8F060E-9CA9-42AD-94CB-E386ED3CC755}"/>
              </a:ext>
            </a:extLst>
          </p:cNvPr>
          <p:cNvCxnSpPr>
            <a:cxnSpLocks/>
          </p:cNvCxnSpPr>
          <p:nvPr/>
        </p:nvCxnSpPr>
        <p:spPr>
          <a:xfrm>
            <a:off x="3638184" y="1266680"/>
            <a:ext cx="356616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F628EFC-0790-4CB7-8533-754F029A3167}"/>
              </a:ext>
            </a:extLst>
          </p:cNvPr>
          <p:cNvSpPr txBox="1"/>
          <p:nvPr/>
        </p:nvSpPr>
        <p:spPr>
          <a:xfrm>
            <a:off x="1745033" y="661447"/>
            <a:ext cx="256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Exposure-Duration</a:t>
            </a:r>
            <a:r>
              <a:rPr lang="en-US" sz="1600" dirty="0"/>
              <a:t>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8EE3DC-7241-4E5D-8685-C591A3C72BF2}"/>
              </a:ext>
            </a:extLst>
          </p:cNvPr>
          <p:cNvSpPr txBox="1"/>
          <p:nvPr/>
        </p:nvSpPr>
        <p:spPr>
          <a:xfrm>
            <a:off x="7008605" y="661447"/>
            <a:ext cx="256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Exposure-Duration</a:t>
            </a:r>
            <a:r>
              <a:rPr lang="en-US" sz="1600" dirty="0"/>
              <a:t> =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F53D2A4-7A53-4911-858C-8D3019E6C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05" y="4232210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91DBB45-3F39-43DC-BBF2-26DF3F3F8CD7}"/>
              </a:ext>
            </a:extLst>
          </p:cNvPr>
          <p:cNvSpPr txBox="1"/>
          <p:nvPr/>
        </p:nvSpPr>
        <p:spPr>
          <a:xfrm>
            <a:off x="10036598" y="4153125"/>
            <a:ext cx="256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Exposure-Duration</a:t>
            </a:r>
            <a:r>
              <a:rPr lang="en-US" sz="1600" dirty="0"/>
              <a:t> = 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49DB02-DA7F-4DA5-9103-5FB08640B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1" b="69636"/>
          <a:stretch/>
        </p:blipFill>
        <p:spPr>
          <a:xfrm>
            <a:off x="7172523" y="901487"/>
            <a:ext cx="1542422" cy="5868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4FEC5C0-3B47-4859-A23C-D458EFEAA5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1" b="69636"/>
          <a:stretch/>
        </p:blipFill>
        <p:spPr>
          <a:xfrm>
            <a:off x="10207329" y="4379554"/>
            <a:ext cx="1542422" cy="5868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C4B900-9D9C-47BB-934E-B6220504FD8E}"/>
              </a:ext>
            </a:extLst>
          </p:cNvPr>
          <p:cNvSpPr/>
          <p:nvPr/>
        </p:nvSpPr>
        <p:spPr>
          <a:xfrm>
            <a:off x="2497554" y="1708645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2294627-18D3-4DC8-8FF4-66FEE3193208}"/>
              </a:ext>
            </a:extLst>
          </p:cNvPr>
          <p:cNvSpPr/>
          <p:nvPr/>
        </p:nvSpPr>
        <p:spPr>
          <a:xfrm>
            <a:off x="2497554" y="1987631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77D1A5E-15C5-49C8-A260-599720474A23}"/>
              </a:ext>
            </a:extLst>
          </p:cNvPr>
          <p:cNvSpPr/>
          <p:nvPr/>
        </p:nvSpPr>
        <p:spPr>
          <a:xfrm>
            <a:off x="7636011" y="1708645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6A3D7CB-3586-4B2B-B85D-0A30164D0188}"/>
              </a:ext>
            </a:extLst>
          </p:cNvPr>
          <p:cNvSpPr/>
          <p:nvPr/>
        </p:nvSpPr>
        <p:spPr>
          <a:xfrm>
            <a:off x="7636011" y="1987631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B3F910C-C83C-430B-BDE2-7CA4B8C15E1C}"/>
              </a:ext>
            </a:extLst>
          </p:cNvPr>
          <p:cNvSpPr/>
          <p:nvPr/>
        </p:nvSpPr>
        <p:spPr>
          <a:xfrm>
            <a:off x="9094467" y="4315225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EA583D1-386E-437F-91DB-6354739E1CFD}"/>
              </a:ext>
            </a:extLst>
          </p:cNvPr>
          <p:cNvSpPr/>
          <p:nvPr/>
        </p:nvSpPr>
        <p:spPr>
          <a:xfrm>
            <a:off x="9094467" y="4594211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C4D3CEC-3A6A-47D3-8A73-88B1B3C23245}"/>
              </a:ext>
            </a:extLst>
          </p:cNvPr>
          <p:cNvSpPr/>
          <p:nvPr/>
        </p:nvSpPr>
        <p:spPr>
          <a:xfrm>
            <a:off x="2057901" y="4284062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4AB7CDD-F896-4916-B706-AC859DD845CF}"/>
              </a:ext>
            </a:extLst>
          </p:cNvPr>
          <p:cNvSpPr/>
          <p:nvPr/>
        </p:nvSpPr>
        <p:spPr>
          <a:xfrm>
            <a:off x="2057901" y="4563048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7C0636-6D82-4845-9DAE-E6E18AED6CB4}"/>
              </a:ext>
            </a:extLst>
          </p:cNvPr>
          <p:cNvCxnSpPr>
            <a:cxnSpLocks/>
          </p:cNvCxnSpPr>
          <p:nvPr/>
        </p:nvCxnSpPr>
        <p:spPr>
          <a:xfrm flipH="1">
            <a:off x="2934457" y="4563048"/>
            <a:ext cx="594360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6E451C2-1D24-46CD-8CDE-5E5FD592B7AA}"/>
              </a:ext>
            </a:extLst>
          </p:cNvPr>
          <p:cNvGrpSpPr/>
          <p:nvPr/>
        </p:nvGrpSpPr>
        <p:grpSpPr>
          <a:xfrm>
            <a:off x="9949861" y="1306450"/>
            <a:ext cx="3369484" cy="1202307"/>
            <a:chOff x="9267696" y="5401572"/>
            <a:chExt cx="3369484" cy="120230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76B143-4159-445D-A9E4-3192C1AC2B9F}"/>
                </a:ext>
              </a:extLst>
            </p:cNvPr>
            <p:cNvSpPr/>
            <p:nvPr/>
          </p:nvSpPr>
          <p:spPr>
            <a:xfrm>
              <a:off x="9267696" y="5787732"/>
              <a:ext cx="2063453" cy="5854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F681411-21F3-4FBA-BA5C-622D5E4C7385}"/>
                </a:ext>
              </a:extLst>
            </p:cNvPr>
            <p:cNvSpPr/>
            <p:nvPr/>
          </p:nvSpPr>
          <p:spPr>
            <a:xfrm>
              <a:off x="9395253" y="5958699"/>
              <a:ext cx="365760" cy="23342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4B11D2-1BD6-422A-A154-D80B55BF6CFF}"/>
                </a:ext>
              </a:extLst>
            </p:cNvPr>
            <p:cNvSpPr txBox="1"/>
            <p:nvPr/>
          </p:nvSpPr>
          <p:spPr>
            <a:xfrm>
              <a:off x="9743225" y="5891916"/>
              <a:ext cx="263741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Contamination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08F30EF-F606-4E94-984A-EDA656F8E805}"/>
                </a:ext>
              </a:extLst>
            </p:cNvPr>
            <p:cNvSpPr txBox="1"/>
            <p:nvPr/>
          </p:nvSpPr>
          <p:spPr>
            <a:xfrm>
              <a:off x="9743224" y="6234547"/>
              <a:ext cx="2893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38FB8F6-01AF-453D-BA27-7601447A411E}"/>
                </a:ext>
              </a:extLst>
            </p:cNvPr>
            <p:cNvSpPr txBox="1"/>
            <p:nvPr/>
          </p:nvSpPr>
          <p:spPr>
            <a:xfrm>
              <a:off x="9452838" y="5401572"/>
              <a:ext cx="16875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1705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6240FE6-E511-43A5-A42E-3BCD62E4E2BC}"/>
              </a:ext>
            </a:extLst>
          </p:cNvPr>
          <p:cNvGrpSpPr/>
          <p:nvPr/>
        </p:nvGrpSpPr>
        <p:grpSpPr>
          <a:xfrm>
            <a:off x="2155402" y="1183186"/>
            <a:ext cx="7629290" cy="4687576"/>
            <a:chOff x="2281353" y="1241496"/>
            <a:chExt cx="7629290" cy="46875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5660DA-E39F-432D-A6AF-F83EE765DAA7}"/>
                </a:ext>
              </a:extLst>
            </p:cNvPr>
            <p:cNvSpPr/>
            <p:nvPr/>
          </p:nvSpPr>
          <p:spPr>
            <a:xfrm>
              <a:off x="2281353" y="1241496"/>
              <a:ext cx="7629290" cy="4206240"/>
            </a:xfrm>
            <a:prstGeom prst="rect">
              <a:avLst/>
            </a:prstGeom>
            <a:gradFill flip="none" rotWithShape="1">
              <a:gsLst>
                <a:gs pos="0">
                  <a:srgbClr val="7030A0"/>
                </a:gs>
                <a:gs pos="35000">
                  <a:schemeClr val="accent6">
                    <a:lumMod val="0"/>
                    <a:lumOff val="100000"/>
                  </a:schemeClr>
                </a:gs>
                <a:gs pos="70000">
                  <a:srgbClr val="6C3C3C"/>
                </a:gs>
                <a:gs pos="100000">
                  <a:srgbClr val="7030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73D36A-A84C-495E-BC27-65D83CF51A5F}"/>
                </a:ext>
              </a:extLst>
            </p:cNvPr>
            <p:cNvSpPr txBox="1"/>
            <p:nvPr/>
          </p:nvSpPr>
          <p:spPr>
            <a:xfrm>
              <a:off x="3369213" y="5282741"/>
              <a:ext cx="596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Environmental Contamination</a:t>
              </a:r>
            </a:p>
            <a:p>
              <a:pPr algn="ctr"/>
              <a:r>
                <a:rPr lang="en-US" b="1" dirty="0"/>
                <a:t>(Mercury and Methylmercury)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A40F22B-DD49-462F-B5D8-B3EA70A28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0" y="1188977"/>
            <a:ext cx="7675529" cy="4224894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66" y="5649452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6. Patches Track Bioaccumulation Risk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C310FA-497A-4978-B3E5-ECD32A4094E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81631" y="1605638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648514-88A0-41A2-9523-3293FF1D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8893" y="861120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8F060E-9CA9-42AD-94CB-E386ED3CC755}"/>
              </a:ext>
            </a:extLst>
          </p:cNvPr>
          <p:cNvCxnSpPr>
            <a:cxnSpLocks/>
          </p:cNvCxnSpPr>
          <p:nvPr/>
        </p:nvCxnSpPr>
        <p:spPr>
          <a:xfrm>
            <a:off x="3661315" y="1183186"/>
            <a:ext cx="356616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96559F2F-4A3D-4738-AF2C-43C495B2E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339491" y="881609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8D80F434-6302-41C5-9917-14630A6A2133}"/>
              </a:ext>
            </a:extLst>
          </p:cNvPr>
          <p:cNvSpPr/>
          <p:nvPr/>
        </p:nvSpPr>
        <p:spPr>
          <a:xfrm>
            <a:off x="7775218" y="2268565"/>
            <a:ext cx="166978" cy="286247"/>
          </a:xfrm>
          <a:prstGeom prst="downArrow">
            <a:avLst/>
          </a:prstGeom>
          <a:solidFill>
            <a:srgbClr val="C0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810A8867-0432-4377-983C-13D510CF408D}"/>
              </a:ext>
            </a:extLst>
          </p:cNvPr>
          <p:cNvSpPr/>
          <p:nvPr/>
        </p:nvSpPr>
        <p:spPr>
          <a:xfrm>
            <a:off x="8231095" y="2268567"/>
            <a:ext cx="166978" cy="457200"/>
          </a:xfrm>
          <a:prstGeom prst="downArrow">
            <a:avLst/>
          </a:prstGeom>
          <a:solidFill>
            <a:srgbClr val="C0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03416B-F11D-405A-ABE5-84A518A3A047}"/>
              </a:ext>
            </a:extLst>
          </p:cNvPr>
          <p:cNvSpPr/>
          <p:nvPr/>
        </p:nvSpPr>
        <p:spPr>
          <a:xfrm>
            <a:off x="7814194" y="2203080"/>
            <a:ext cx="548640" cy="95417"/>
          </a:xfrm>
          <a:prstGeom prst="rect">
            <a:avLst/>
          </a:prstGeom>
          <a:solidFill>
            <a:srgbClr val="C0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09693D-EFF6-4BF7-AED1-09D76ADB8D7B}"/>
              </a:ext>
            </a:extLst>
          </p:cNvPr>
          <p:cNvSpPr/>
          <p:nvPr/>
        </p:nvSpPr>
        <p:spPr>
          <a:xfrm rot="16200000">
            <a:off x="7786484" y="1853336"/>
            <a:ext cx="640080" cy="95417"/>
          </a:xfrm>
          <a:prstGeom prst="rect">
            <a:avLst/>
          </a:prstGeom>
          <a:solidFill>
            <a:srgbClr val="C0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4318A6-B1AE-4309-A576-CDE27792D87F}"/>
              </a:ext>
            </a:extLst>
          </p:cNvPr>
          <p:cNvSpPr/>
          <p:nvPr/>
        </p:nvSpPr>
        <p:spPr>
          <a:xfrm>
            <a:off x="2306398" y="2829537"/>
            <a:ext cx="828731" cy="2862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Risk: 1.4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35E4D7E-347B-428D-ABA8-65741A47E796}"/>
              </a:ext>
            </a:extLst>
          </p:cNvPr>
          <p:cNvSpPr/>
          <p:nvPr/>
        </p:nvSpPr>
        <p:spPr>
          <a:xfrm>
            <a:off x="7682271" y="2775904"/>
            <a:ext cx="828731" cy="2862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Risk: 0.4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079381-4E81-4C70-9DCA-7BB4E140CCFF}"/>
              </a:ext>
            </a:extLst>
          </p:cNvPr>
          <p:cNvGrpSpPr/>
          <p:nvPr/>
        </p:nvGrpSpPr>
        <p:grpSpPr>
          <a:xfrm>
            <a:off x="9917324" y="1183186"/>
            <a:ext cx="3112943" cy="1336276"/>
            <a:chOff x="9917324" y="1183186"/>
            <a:chExt cx="3112943" cy="133627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710941C-25ED-47F4-AE3A-C03C89600781}"/>
                </a:ext>
              </a:extLst>
            </p:cNvPr>
            <p:cNvGrpSpPr/>
            <p:nvPr/>
          </p:nvGrpSpPr>
          <p:grpSpPr>
            <a:xfrm>
              <a:off x="9917324" y="1183186"/>
              <a:ext cx="3112943" cy="1336276"/>
              <a:chOff x="9267696" y="5401572"/>
              <a:chExt cx="3112943" cy="133627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D421185-B669-4FB4-A261-A05EF3FB766E}"/>
                  </a:ext>
                </a:extLst>
              </p:cNvPr>
              <p:cNvSpPr/>
              <p:nvPr/>
            </p:nvSpPr>
            <p:spPr>
              <a:xfrm>
                <a:off x="9267696" y="5787731"/>
                <a:ext cx="2063453" cy="9501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7FB40CE-28BB-4B48-AEF9-8E8BF8C4097C}"/>
                  </a:ext>
                </a:extLst>
              </p:cNvPr>
              <p:cNvSpPr/>
              <p:nvPr/>
            </p:nvSpPr>
            <p:spPr>
              <a:xfrm>
                <a:off x="9395253" y="5958699"/>
                <a:ext cx="365760" cy="23342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BA77E76-B386-420A-9591-669FCC483A81}"/>
                  </a:ext>
                </a:extLst>
              </p:cNvPr>
              <p:cNvSpPr txBox="1"/>
              <p:nvPr/>
            </p:nvSpPr>
            <p:spPr>
              <a:xfrm>
                <a:off x="9743225" y="5891916"/>
                <a:ext cx="26374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Contamination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7E2C44A-E1F1-450B-987E-54654AFC690E}"/>
                  </a:ext>
                </a:extLst>
              </p:cNvPr>
              <p:cNvSpPr txBox="1"/>
              <p:nvPr/>
            </p:nvSpPr>
            <p:spPr>
              <a:xfrm>
                <a:off x="9452838" y="5401572"/>
                <a:ext cx="16875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Legend</a:t>
                </a:r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9839141-A215-4449-A0F8-00A36881CCFD}"/>
                </a:ext>
              </a:extLst>
            </p:cNvPr>
            <p:cNvSpPr/>
            <p:nvPr/>
          </p:nvSpPr>
          <p:spPr>
            <a:xfrm>
              <a:off x="10044881" y="2093992"/>
              <a:ext cx="365760" cy="233429"/>
            </a:xfrm>
            <a:prstGeom prst="rect">
              <a:avLst/>
            </a:prstGeom>
            <a:solidFill>
              <a:srgbClr val="6C3C3C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447F8F8-F835-49B2-9BDA-D901D79ECF83}"/>
                </a:ext>
              </a:extLst>
            </p:cNvPr>
            <p:cNvSpPr txBox="1"/>
            <p:nvPr/>
          </p:nvSpPr>
          <p:spPr>
            <a:xfrm>
              <a:off x="10392853" y="2027209"/>
              <a:ext cx="263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351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4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5. Fish Determine Bioaccumulation Risk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B1002-BA5C-4716-AC7D-45C64BFED4B0}"/>
              </a:ext>
            </a:extLst>
          </p:cNvPr>
          <p:cNvSpPr txBox="1"/>
          <p:nvPr/>
        </p:nvSpPr>
        <p:spPr>
          <a:xfrm>
            <a:off x="4121270" y="3680325"/>
            <a:ext cx="44452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800" dirty="0"/>
              <a:t>🧠</a:t>
            </a:r>
            <a:endParaRPr lang="en-US" sz="4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108FA8-C98A-453E-BE8B-44EBE7256A56}"/>
              </a:ext>
            </a:extLst>
          </p:cNvPr>
          <p:cNvSpPr txBox="1"/>
          <p:nvPr/>
        </p:nvSpPr>
        <p:spPr>
          <a:xfrm>
            <a:off x="1359000" y="5016376"/>
            <a:ext cx="239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Contamination Levels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54A8CA-7FEC-4611-AE16-BDADC035E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4" t="28899" r="74347" b="50016"/>
          <a:stretch/>
        </p:blipFill>
        <p:spPr>
          <a:xfrm>
            <a:off x="8697024" y="3299251"/>
            <a:ext cx="1330002" cy="2208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497C43-B239-4DB9-8F58-EF1A151D4FA9}"/>
              </a:ext>
            </a:extLst>
          </p:cNvPr>
          <p:cNvSpPr txBox="1"/>
          <p:nvPr/>
        </p:nvSpPr>
        <p:spPr>
          <a:xfrm>
            <a:off x="7956496" y="3710311"/>
            <a:ext cx="45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EEACED-367A-4B3F-94BB-0F7C5587D059}"/>
              </a:ext>
            </a:extLst>
          </p:cNvPr>
          <p:cNvSpPr txBox="1"/>
          <p:nvPr/>
        </p:nvSpPr>
        <p:spPr>
          <a:xfrm>
            <a:off x="3523375" y="3688815"/>
            <a:ext cx="45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A7758D-1C8D-4F6A-8477-0A4AE4BCD64B}"/>
              </a:ext>
            </a:extLst>
          </p:cNvPr>
          <p:cNvSpPr txBox="1"/>
          <p:nvPr/>
        </p:nvSpPr>
        <p:spPr>
          <a:xfrm>
            <a:off x="5894333" y="3710311"/>
            <a:ext cx="45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5D3340-50DE-4D11-AB1D-F8E2EE6AD239}"/>
              </a:ext>
            </a:extLst>
          </p:cNvPr>
          <p:cNvSpPr txBox="1"/>
          <p:nvPr/>
        </p:nvSpPr>
        <p:spPr>
          <a:xfrm>
            <a:off x="3646281" y="5027124"/>
            <a:ext cx="239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03E0C-C4FC-471F-ABE0-A11AEB234F6A}"/>
              </a:ext>
            </a:extLst>
          </p:cNvPr>
          <p:cNvSpPr txBox="1"/>
          <p:nvPr/>
        </p:nvSpPr>
        <p:spPr>
          <a:xfrm>
            <a:off x="6084807" y="5012021"/>
            <a:ext cx="239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F0459A-B9BF-4F40-9629-F321FE75CFE8}"/>
              </a:ext>
            </a:extLst>
          </p:cNvPr>
          <p:cNvSpPr txBox="1"/>
          <p:nvPr/>
        </p:nvSpPr>
        <p:spPr>
          <a:xfrm>
            <a:off x="8181506" y="5012021"/>
            <a:ext cx="239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Bioaccumulation Risk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2CB4E7E-B645-4E02-A204-A7878F36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19" t="28457" r="54147" b="50510"/>
          <a:stretch/>
        </p:blipFill>
        <p:spPr>
          <a:xfrm>
            <a:off x="2108334" y="456558"/>
            <a:ext cx="1350547" cy="2191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83EDE17-6189-46CE-B03B-6AD5312F8C15}"/>
              </a:ext>
            </a:extLst>
          </p:cNvPr>
          <p:cNvSpPr txBox="1"/>
          <p:nvPr/>
        </p:nvSpPr>
        <p:spPr>
          <a:xfrm>
            <a:off x="4197470" y="968350"/>
            <a:ext cx="44452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800" dirty="0"/>
              <a:t>🧠</a:t>
            </a:r>
            <a:endParaRPr lang="en-US" sz="4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849FFC-311E-4F4D-B4C2-6AF23D60E50C}"/>
              </a:ext>
            </a:extLst>
          </p:cNvPr>
          <p:cNvSpPr txBox="1"/>
          <p:nvPr/>
        </p:nvSpPr>
        <p:spPr>
          <a:xfrm>
            <a:off x="1435200" y="2304401"/>
            <a:ext cx="239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Contamination Levels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E7E08B-5D74-42BF-A1DF-C02832865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4" t="28899" r="74347" b="50016"/>
          <a:stretch/>
        </p:blipFill>
        <p:spPr>
          <a:xfrm>
            <a:off x="8697024" y="587276"/>
            <a:ext cx="1330002" cy="2208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0823098-89DD-43CD-BC4B-F91FDA27DE07}"/>
              </a:ext>
            </a:extLst>
          </p:cNvPr>
          <p:cNvSpPr txBox="1"/>
          <p:nvPr/>
        </p:nvSpPr>
        <p:spPr>
          <a:xfrm>
            <a:off x="8032696" y="998336"/>
            <a:ext cx="45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65EF9E-08FA-44A5-8D75-3263BAB8C477}"/>
              </a:ext>
            </a:extLst>
          </p:cNvPr>
          <p:cNvSpPr txBox="1"/>
          <p:nvPr/>
        </p:nvSpPr>
        <p:spPr>
          <a:xfrm>
            <a:off x="3599575" y="976840"/>
            <a:ext cx="45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8056C2-49AD-4ED1-AA5C-239D55F9C08E}"/>
              </a:ext>
            </a:extLst>
          </p:cNvPr>
          <p:cNvSpPr txBox="1"/>
          <p:nvPr/>
        </p:nvSpPr>
        <p:spPr>
          <a:xfrm>
            <a:off x="5970533" y="998336"/>
            <a:ext cx="45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2ED5F1-2821-4A66-BFEC-60F9CBEC7F86}"/>
              </a:ext>
            </a:extLst>
          </p:cNvPr>
          <p:cNvSpPr txBox="1"/>
          <p:nvPr/>
        </p:nvSpPr>
        <p:spPr>
          <a:xfrm>
            <a:off x="3722481" y="2315149"/>
            <a:ext cx="239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B5024C-6710-4AF9-BF43-E9AC5A7C193B}"/>
              </a:ext>
            </a:extLst>
          </p:cNvPr>
          <p:cNvSpPr txBox="1"/>
          <p:nvPr/>
        </p:nvSpPr>
        <p:spPr>
          <a:xfrm>
            <a:off x="6161007" y="2300046"/>
            <a:ext cx="239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SPM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A910005-E232-40CC-A452-66F7DAD61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96" t="6647" r="73027" b="74624"/>
          <a:stretch/>
        </p:blipFill>
        <p:spPr>
          <a:xfrm>
            <a:off x="6738698" y="479535"/>
            <a:ext cx="1437964" cy="1919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A3711DC-1893-49C7-AAEA-40068100CED4}"/>
              </a:ext>
            </a:extLst>
          </p:cNvPr>
          <p:cNvSpPr txBox="1"/>
          <p:nvPr/>
        </p:nvSpPr>
        <p:spPr>
          <a:xfrm>
            <a:off x="8257706" y="2300046"/>
            <a:ext cx="239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Bioaccumulation Risk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68054F-4D32-4F15-AB01-D36B69D3B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83" t="9252" r="55401" b="73628"/>
          <a:stretch/>
        </p:blipFill>
        <p:spPr>
          <a:xfrm>
            <a:off x="6716540" y="3369463"/>
            <a:ext cx="1129510" cy="174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BBCA5E-BD65-4663-B975-090DA9505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62" t="27651" r="74061" b="51180"/>
          <a:stretch/>
        </p:blipFill>
        <p:spPr>
          <a:xfrm>
            <a:off x="2133508" y="3195789"/>
            <a:ext cx="1213356" cy="2137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439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6648514-88A0-41A2-9523-3293FF1D40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426" y="718465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45CBC66-9FC0-41F1-AACE-E3A5D1F12270}"/>
              </a:ext>
            </a:extLst>
          </p:cNvPr>
          <p:cNvSpPr/>
          <p:nvPr/>
        </p:nvSpPr>
        <p:spPr>
          <a:xfrm>
            <a:off x="2195683" y="1099050"/>
            <a:ext cx="7629290" cy="420624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35000">
                <a:schemeClr val="accent6">
                  <a:lumMod val="0"/>
                  <a:lumOff val="100000"/>
                </a:schemeClr>
              </a:gs>
              <a:gs pos="70000">
                <a:srgbClr val="6C3C3C"/>
              </a:gs>
              <a:gs pos="100000">
                <a:srgbClr val="7030A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37EC4DF-4586-447E-A51A-3E7920548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440" y="1085211"/>
            <a:ext cx="7675529" cy="4224894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78" y="5542349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As fish migrate through contaminated areas, exposure accumulates over time, increasing overall contamination burden.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C0DAF63-116B-4BAB-B40F-3DF2F2162470}"/>
              </a:ext>
            </a:extLst>
          </p:cNvPr>
          <p:cNvCxnSpPr>
            <a:cxnSpLocks/>
          </p:cNvCxnSpPr>
          <p:nvPr/>
        </p:nvCxnSpPr>
        <p:spPr>
          <a:xfrm>
            <a:off x="8701567" y="1126264"/>
            <a:ext cx="2334965" cy="272421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8F060E-9CA9-42AD-94CB-E386ED3CC755}"/>
              </a:ext>
            </a:extLst>
          </p:cNvPr>
          <p:cNvCxnSpPr>
            <a:cxnSpLocks/>
          </p:cNvCxnSpPr>
          <p:nvPr/>
        </p:nvCxnSpPr>
        <p:spPr>
          <a:xfrm>
            <a:off x="3624806" y="1085212"/>
            <a:ext cx="356616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F628EFC-0790-4CB7-8533-754F029A3167}"/>
              </a:ext>
            </a:extLst>
          </p:cNvPr>
          <p:cNvSpPr txBox="1"/>
          <p:nvPr/>
        </p:nvSpPr>
        <p:spPr>
          <a:xfrm>
            <a:off x="1731655" y="479979"/>
            <a:ext cx="256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Exposure-Duration</a:t>
            </a:r>
            <a:r>
              <a:rPr lang="en-US" sz="1600" dirty="0"/>
              <a:t>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8EE3DC-7241-4E5D-8685-C591A3C72BF2}"/>
              </a:ext>
            </a:extLst>
          </p:cNvPr>
          <p:cNvSpPr txBox="1"/>
          <p:nvPr/>
        </p:nvSpPr>
        <p:spPr>
          <a:xfrm>
            <a:off x="6995227" y="479979"/>
            <a:ext cx="256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Exposure-Duration</a:t>
            </a:r>
            <a:r>
              <a:rPr lang="en-US" sz="1600" dirty="0"/>
              <a:t> =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F53D2A4-7A53-4911-858C-8D3019E6C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9" y="4248221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7C0636-6D82-4845-9DAE-E6E18AED6CB4}"/>
              </a:ext>
            </a:extLst>
          </p:cNvPr>
          <p:cNvCxnSpPr>
            <a:cxnSpLocks/>
          </p:cNvCxnSpPr>
          <p:nvPr/>
        </p:nvCxnSpPr>
        <p:spPr>
          <a:xfrm flipH="1">
            <a:off x="3015688" y="4622936"/>
            <a:ext cx="585216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91DBB45-3F39-43DC-BBF2-26DF3F3F8CD7}"/>
              </a:ext>
            </a:extLst>
          </p:cNvPr>
          <p:cNvSpPr txBox="1"/>
          <p:nvPr/>
        </p:nvSpPr>
        <p:spPr>
          <a:xfrm>
            <a:off x="10094590" y="3850479"/>
            <a:ext cx="256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Exposure-Duration</a:t>
            </a:r>
            <a:r>
              <a:rPr lang="en-US" sz="1600" dirty="0"/>
              <a:t> = 2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7B3CB5-1261-4699-B7E1-572585028357}"/>
              </a:ext>
            </a:extLst>
          </p:cNvPr>
          <p:cNvSpPr/>
          <p:nvPr/>
        </p:nvSpPr>
        <p:spPr>
          <a:xfrm>
            <a:off x="2085321" y="4350844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216006A-B76F-4F9B-BB0E-F3C48762380E}"/>
              </a:ext>
            </a:extLst>
          </p:cNvPr>
          <p:cNvSpPr/>
          <p:nvPr/>
        </p:nvSpPr>
        <p:spPr>
          <a:xfrm>
            <a:off x="2085321" y="4629830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A67B8-CC49-4CB6-8737-AFF4CCF15A18}"/>
              </a:ext>
            </a:extLst>
          </p:cNvPr>
          <p:cNvGrpSpPr/>
          <p:nvPr/>
        </p:nvGrpSpPr>
        <p:grpSpPr>
          <a:xfrm rot="16200000" flipH="1">
            <a:off x="1442636" y="4156253"/>
            <a:ext cx="622855" cy="820369"/>
            <a:chOff x="9164836" y="4129622"/>
            <a:chExt cx="622855" cy="820369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C746024C-CDF7-4F8B-81BE-D15343E9AF42}"/>
                </a:ext>
              </a:extLst>
            </p:cNvPr>
            <p:cNvSpPr/>
            <p:nvPr/>
          </p:nvSpPr>
          <p:spPr>
            <a:xfrm>
              <a:off x="9164836" y="4359982"/>
              <a:ext cx="166978" cy="286247"/>
            </a:xfrm>
            <a:prstGeom prst="downArrow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2A70933B-78AA-46BD-849C-ACFD0372FC01}"/>
                </a:ext>
              </a:extLst>
            </p:cNvPr>
            <p:cNvSpPr/>
            <p:nvPr/>
          </p:nvSpPr>
          <p:spPr>
            <a:xfrm>
              <a:off x="9620713" y="4309911"/>
              <a:ext cx="166978" cy="640080"/>
            </a:xfrm>
            <a:prstGeom prst="downArrow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47EDDE6-18A3-42A6-9AA6-51D7BB22F339}"/>
                </a:ext>
              </a:extLst>
            </p:cNvPr>
            <p:cNvSpPr/>
            <p:nvPr/>
          </p:nvSpPr>
          <p:spPr>
            <a:xfrm>
              <a:off x="9203812" y="4294497"/>
              <a:ext cx="548640" cy="95417"/>
            </a:xfrm>
            <a:prstGeom prst="rect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25A24D-3813-4F10-8B42-D756202E0E5F}"/>
                </a:ext>
              </a:extLst>
            </p:cNvPr>
            <p:cNvSpPr/>
            <p:nvPr/>
          </p:nvSpPr>
          <p:spPr>
            <a:xfrm rot="16200000">
              <a:off x="9404702" y="4173353"/>
              <a:ext cx="182880" cy="95417"/>
            </a:xfrm>
            <a:prstGeom prst="rect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A4EC848-7BD7-4D6E-876E-668100C3CC3C}"/>
              </a:ext>
            </a:extLst>
          </p:cNvPr>
          <p:cNvSpPr/>
          <p:nvPr/>
        </p:nvSpPr>
        <p:spPr>
          <a:xfrm>
            <a:off x="2181806" y="3445521"/>
            <a:ext cx="243672" cy="33498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2A2753-1E12-4FDF-8853-5BCB2A2CAB78}"/>
              </a:ext>
            </a:extLst>
          </p:cNvPr>
          <p:cNvGrpSpPr/>
          <p:nvPr/>
        </p:nvGrpSpPr>
        <p:grpSpPr>
          <a:xfrm>
            <a:off x="9954632" y="900014"/>
            <a:ext cx="3112943" cy="1336276"/>
            <a:chOff x="9917324" y="1183186"/>
            <a:chExt cx="3112943" cy="133627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70187AC-9C34-4973-A5AA-9AC36D381FE5}"/>
                </a:ext>
              </a:extLst>
            </p:cNvPr>
            <p:cNvGrpSpPr/>
            <p:nvPr/>
          </p:nvGrpSpPr>
          <p:grpSpPr>
            <a:xfrm>
              <a:off x="9917324" y="1183186"/>
              <a:ext cx="3112943" cy="1336276"/>
              <a:chOff x="9267696" y="5401572"/>
              <a:chExt cx="3112943" cy="133627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114B3AF-7EB5-4919-874E-8DD23E9E6BD2}"/>
                  </a:ext>
                </a:extLst>
              </p:cNvPr>
              <p:cNvSpPr/>
              <p:nvPr/>
            </p:nvSpPr>
            <p:spPr>
              <a:xfrm>
                <a:off x="9267696" y="5787731"/>
                <a:ext cx="2063453" cy="9501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1C2507C-F2B5-4362-A028-B1FF96D68D88}"/>
                  </a:ext>
                </a:extLst>
              </p:cNvPr>
              <p:cNvSpPr/>
              <p:nvPr/>
            </p:nvSpPr>
            <p:spPr>
              <a:xfrm>
                <a:off x="9395253" y="5958699"/>
                <a:ext cx="365760" cy="23342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5DDAD38-0D5A-4F3D-9BA5-76C3DFE690BF}"/>
                  </a:ext>
                </a:extLst>
              </p:cNvPr>
              <p:cNvSpPr txBox="1"/>
              <p:nvPr/>
            </p:nvSpPr>
            <p:spPr>
              <a:xfrm>
                <a:off x="9743225" y="5891916"/>
                <a:ext cx="26374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Contamination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16DD597-4802-4B84-A3A2-93ED93F3AF05}"/>
                  </a:ext>
                </a:extLst>
              </p:cNvPr>
              <p:cNvSpPr txBox="1"/>
              <p:nvPr/>
            </p:nvSpPr>
            <p:spPr>
              <a:xfrm>
                <a:off x="9452838" y="5401572"/>
                <a:ext cx="16875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Legend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082684-D50A-410A-8F14-F289DABE9D1F}"/>
                </a:ext>
              </a:extLst>
            </p:cNvPr>
            <p:cNvSpPr/>
            <p:nvPr/>
          </p:nvSpPr>
          <p:spPr>
            <a:xfrm>
              <a:off x="10044881" y="2093992"/>
              <a:ext cx="365760" cy="233429"/>
            </a:xfrm>
            <a:prstGeom prst="rect">
              <a:avLst/>
            </a:prstGeom>
            <a:solidFill>
              <a:srgbClr val="6C3C3C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A96092-CE9D-4ADE-8471-120BB5D2E080}"/>
                </a:ext>
              </a:extLst>
            </p:cNvPr>
            <p:cNvSpPr txBox="1"/>
            <p:nvPr/>
          </p:nvSpPr>
          <p:spPr>
            <a:xfrm>
              <a:off x="10392853" y="2027209"/>
              <a:ext cx="263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SPM</a:t>
              </a:r>
            </a:p>
          </p:txBody>
        </p: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735DBBE-1267-497E-89D3-667FBC2980B5}"/>
              </a:ext>
            </a:extLst>
          </p:cNvPr>
          <p:cNvSpPr/>
          <p:nvPr/>
        </p:nvSpPr>
        <p:spPr>
          <a:xfrm>
            <a:off x="7720249" y="2378269"/>
            <a:ext cx="793492" cy="26250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24EEB1A-71DC-4A77-AD90-6E7426AD4F4D}"/>
              </a:ext>
            </a:extLst>
          </p:cNvPr>
          <p:cNvSpPr/>
          <p:nvPr/>
        </p:nvSpPr>
        <p:spPr>
          <a:xfrm>
            <a:off x="7703089" y="2680747"/>
            <a:ext cx="839604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895E4E4-B3A3-4AF1-8B69-D451EB908834}"/>
              </a:ext>
            </a:extLst>
          </p:cNvPr>
          <p:cNvSpPr/>
          <p:nvPr/>
        </p:nvSpPr>
        <p:spPr>
          <a:xfrm>
            <a:off x="7702665" y="2952241"/>
            <a:ext cx="829197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Risk: 0.3 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F3687A6-25C4-4284-9082-0CFE48D21129}"/>
              </a:ext>
            </a:extLst>
          </p:cNvPr>
          <p:cNvSpPr/>
          <p:nvPr/>
        </p:nvSpPr>
        <p:spPr>
          <a:xfrm>
            <a:off x="9073043" y="4168818"/>
            <a:ext cx="793492" cy="26250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2F92782-DCE6-41DC-B45E-8CE23830A677}"/>
              </a:ext>
            </a:extLst>
          </p:cNvPr>
          <p:cNvSpPr/>
          <p:nvPr/>
        </p:nvSpPr>
        <p:spPr>
          <a:xfrm>
            <a:off x="9055883" y="4471296"/>
            <a:ext cx="839604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F721744-8E34-4DE9-BC7F-FEDD89E2AFF8}"/>
              </a:ext>
            </a:extLst>
          </p:cNvPr>
          <p:cNvSpPr/>
          <p:nvPr/>
        </p:nvSpPr>
        <p:spPr>
          <a:xfrm>
            <a:off x="9055459" y="4742790"/>
            <a:ext cx="829197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Risk: 0.8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9D7F7-6953-48F8-813B-AB6FBE28CA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alphaModFix amt="70000"/>
          </a:blip>
          <a:stretch>
            <a:fillRect/>
          </a:stretch>
        </p:blipFill>
        <p:spPr>
          <a:xfrm>
            <a:off x="9628824" y="4093616"/>
            <a:ext cx="2365453" cy="938865"/>
          </a:xfrm>
          <a:prstGeom prst="rect">
            <a:avLst/>
          </a:prstGeom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4FFD828-9F38-41BB-B5B6-BB18FE772813}"/>
              </a:ext>
            </a:extLst>
          </p:cNvPr>
          <p:cNvSpPr/>
          <p:nvPr/>
        </p:nvSpPr>
        <p:spPr>
          <a:xfrm>
            <a:off x="2364102" y="2395712"/>
            <a:ext cx="793492" cy="26250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E4E83DE-ABC2-4ABB-AD69-2A3CA43E9E94}"/>
              </a:ext>
            </a:extLst>
          </p:cNvPr>
          <p:cNvSpPr/>
          <p:nvPr/>
        </p:nvSpPr>
        <p:spPr>
          <a:xfrm>
            <a:off x="2346942" y="2698190"/>
            <a:ext cx="839604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D976EE7-C663-4520-97D5-B902CAC9F791}"/>
              </a:ext>
            </a:extLst>
          </p:cNvPr>
          <p:cNvSpPr/>
          <p:nvPr/>
        </p:nvSpPr>
        <p:spPr>
          <a:xfrm>
            <a:off x="2346518" y="2969684"/>
            <a:ext cx="829197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Risk: 1.4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D611A3-F86A-43DB-8044-3215C4782A8B}"/>
              </a:ext>
            </a:extLst>
          </p:cNvPr>
          <p:cNvSpPr/>
          <p:nvPr/>
        </p:nvSpPr>
        <p:spPr>
          <a:xfrm>
            <a:off x="1302893" y="3069518"/>
            <a:ext cx="2001499" cy="10869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FA784F-37DB-45D4-AE19-4C16E2067993}"/>
              </a:ext>
            </a:extLst>
          </p:cNvPr>
          <p:cNvSpPr txBox="1"/>
          <p:nvPr/>
        </p:nvSpPr>
        <p:spPr>
          <a:xfrm>
            <a:off x="1107154" y="3830264"/>
            <a:ext cx="239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Contamination Levels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96AD8A6-9CD4-4F16-BC75-487EAF5A15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62" t="27651" r="74061" b="51180"/>
          <a:stretch/>
        </p:blipFill>
        <p:spPr>
          <a:xfrm>
            <a:off x="2037964" y="3007078"/>
            <a:ext cx="570995" cy="100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C310FA-497A-4978-B3E5-ECD32A4094E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0688" y="720018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549AAF0-A38E-4E31-8B79-714CEB4470C6}"/>
              </a:ext>
            </a:extLst>
          </p:cNvPr>
          <p:cNvSpPr txBox="1"/>
          <p:nvPr/>
        </p:nvSpPr>
        <p:spPr>
          <a:xfrm>
            <a:off x="3319444" y="5075297"/>
            <a:ext cx="596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</p:txBody>
      </p:sp>
    </p:spTree>
    <p:extLst>
      <p:ext uri="{BB962C8B-B14F-4D97-AF65-F5344CB8AC3E}">
        <p14:creationId xmlns:p14="http://schemas.microsoft.com/office/powerpoint/2010/main" val="2339857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C7DEB149-9A84-4EE2-9A68-F2B286FA97DB}"/>
              </a:ext>
            </a:extLst>
          </p:cNvPr>
          <p:cNvSpPr/>
          <p:nvPr/>
        </p:nvSpPr>
        <p:spPr>
          <a:xfrm>
            <a:off x="2158896" y="1113192"/>
            <a:ext cx="7629290" cy="420624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35000">
                <a:schemeClr val="accent6">
                  <a:lumMod val="0"/>
                  <a:lumOff val="100000"/>
                </a:schemeClr>
              </a:gs>
              <a:gs pos="70000">
                <a:srgbClr val="6C3C3C"/>
              </a:gs>
              <a:gs pos="100000">
                <a:srgbClr val="7030A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37EC4DF-4586-447E-A51A-3E7920548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800" y="1085211"/>
            <a:ext cx="7675529" cy="4224894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0" y="5461057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Prolonged exposure to high contamination adds up over time, creating cumulative health risks for migrating fish.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C0DAF63-116B-4BAB-B40F-3DF2F2162470}"/>
              </a:ext>
            </a:extLst>
          </p:cNvPr>
          <p:cNvCxnSpPr>
            <a:cxnSpLocks/>
          </p:cNvCxnSpPr>
          <p:nvPr/>
        </p:nvCxnSpPr>
        <p:spPr>
          <a:xfrm>
            <a:off x="8701567" y="1126264"/>
            <a:ext cx="2334965" cy="272421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8F060E-9CA9-42AD-94CB-E386ED3CC755}"/>
              </a:ext>
            </a:extLst>
          </p:cNvPr>
          <p:cNvCxnSpPr>
            <a:cxnSpLocks/>
          </p:cNvCxnSpPr>
          <p:nvPr/>
        </p:nvCxnSpPr>
        <p:spPr>
          <a:xfrm>
            <a:off x="3624806" y="1085212"/>
            <a:ext cx="356616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F628EFC-0790-4CB7-8533-754F029A3167}"/>
              </a:ext>
            </a:extLst>
          </p:cNvPr>
          <p:cNvSpPr txBox="1"/>
          <p:nvPr/>
        </p:nvSpPr>
        <p:spPr>
          <a:xfrm>
            <a:off x="1731655" y="479979"/>
            <a:ext cx="256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Exposure-Duration</a:t>
            </a:r>
            <a:r>
              <a:rPr lang="en-US" sz="1600" dirty="0"/>
              <a:t>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8EE3DC-7241-4E5D-8685-C591A3C72BF2}"/>
              </a:ext>
            </a:extLst>
          </p:cNvPr>
          <p:cNvSpPr txBox="1"/>
          <p:nvPr/>
        </p:nvSpPr>
        <p:spPr>
          <a:xfrm>
            <a:off x="6995227" y="479979"/>
            <a:ext cx="256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Exposure-Duration</a:t>
            </a:r>
            <a:r>
              <a:rPr lang="en-US" sz="1600" dirty="0"/>
              <a:t> =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F53D2A4-7A53-4911-858C-8D3019E6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9" y="4248221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7C0636-6D82-4845-9DAE-E6E18AED6CB4}"/>
              </a:ext>
            </a:extLst>
          </p:cNvPr>
          <p:cNvCxnSpPr>
            <a:cxnSpLocks/>
          </p:cNvCxnSpPr>
          <p:nvPr/>
        </p:nvCxnSpPr>
        <p:spPr>
          <a:xfrm flipH="1">
            <a:off x="3015688" y="4622936"/>
            <a:ext cx="585216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91DBB45-3F39-43DC-BBF2-26DF3F3F8CD7}"/>
              </a:ext>
            </a:extLst>
          </p:cNvPr>
          <p:cNvSpPr txBox="1"/>
          <p:nvPr/>
        </p:nvSpPr>
        <p:spPr>
          <a:xfrm>
            <a:off x="10094590" y="3850479"/>
            <a:ext cx="256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Exposure-Duration</a:t>
            </a:r>
            <a:r>
              <a:rPr lang="en-US" sz="1600" dirty="0"/>
              <a:t> = 2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7B3CB5-1261-4699-B7E1-572585028357}"/>
              </a:ext>
            </a:extLst>
          </p:cNvPr>
          <p:cNvSpPr/>
          <p:nvPr/>
        </p:nvSpPr>
        <p:spPr>
          <a:xfrm>
            <a:off x="2085321" y="4350844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216006A-B76F-4F9B-BB0E-F3C48762380E}"/>
              </a:ext>
            </a:extLst>
          </p:cNvPr>
          <p:cNvSpPr/>
          <p:nvPr/>
        </p:nvSpPr>
        <p:spPr>
          <a:xfrm>
            <a:off x="2085321" y="4629830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A67B8-CC49-4CB6-8737-AFF4CCF15A18}"/>
              </a:ext>
            </a:extLst>
          </p:cNvPr>
          <p:cNvGrpSpPr/>
          <p:nvPr/>
        </p:nvGrpSpPr>
        <p:grpSpPr>
          <a:xfrm rot="16200000" flipH="1">
            <a:off x="1442636" y="4156253"/>
            <a:ext cx="622855" cy="820369"/>
            <a:chOff x="9164836" y="4129622"/>
            <a:chExt cx="622855" cy="820369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C746024C-CDF7-4F8B-81BE-D15343E9AF42}"/>
                </a:ext>
              </a:extLst>
            </p:cNvPr>
            <p:cNvSpPr/>
            <p:nvPr/>
          </p:nvSpPr>
          <p:spPr>
            <a:xfrm>
              <a:off x="9164836" y="4359982"/>
              <a:ext cx="166978" cy="286247"/>
            </a:xfrm>
            <a:prstGeom prst="downArrow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2A70933B-78AA-46BD-849C-ACFD0372FC01}"/>
                </a:ext>
              </a:extLst>
            </p:cNvPr>
            <p:cNvSpPr/>
            <p:nvPr/>
          </p:nvSpPr>
          <p:spPr>
            <a:xfrm>
              <a:off x="9620713" y="4309911"/>
              <a:ext cx="166978" cy="640080"/>
            </a:xfrm>
            <a:prstGeom prst="downArrow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47EDDE6-18A3-42A6-9AA6-51D7BB22F339}"/>
                </a:ext>
              </a:extLst>
            </p:cNvPr>
            <p:cNvSpPr/>
            <p:nvPr/>
          </p:nvSpPr>
          <p:spPr>
            <a:xfrm>
              <a:off x="9203812" y="4294497"/>
              <a:ext cx="548640" cy="95417"/>
            </a:xfrm>
            <a:prstGeom prst="rect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25A24D-3813-4F10-8B42-D756202E0E5F}"/>
                </a:ext>
              </a:extLst>
            </p:cNvPr>
            <p:cNvSpPr/>
            <p:nvPr/>
          </p:nvSpPr>
          <p:spPr>
            <a:xfrm rot="16200000">
              <a:off x="9404702" y="4173353"/>
              <a:ext cx="182880" cy="95417"/>
            </a:xfrm>
            <a:prstGeom prst="rect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4D4BD46-8AF6-46B9-BF32-8337B81575EF}"/>
              </a:ext>
            </a:extLst>
          </p:cNvPr>
          <p:cNvSpPr/>
          <p:nvPr/>
        </p:nvSpPr>
        <p:spPr>
          <a:xfrm>
            <a:off x="2375806" y="2523090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0C79CD9-D100-4CB3-9D34-0AFA3D0DA645}"/>
              </a:ext>
            </a:extLst>
          </p:cNvPr>
          <p:cNvSpPr/>
          <p:nvPr/>
        </p:nvSpPr>
        <p:spPr>
          <a:xfrm>
            <a:off x="2375806" y="2802076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4F49B0-5FD7-4134-B460-EC925B98C131}"/>
              </a:ext>
            </a:extLst>
          </p:cNvPr>
          <p:cNvGrpSpPr/>
          <p:nvPr/>
        </p:nvGrpSpPr>
        <p:grpSpPr>
          <a:xfrm>
            <a:off x="-75082" y="2902108"/>
            <a:ext cx="5196773" cy="1131602"/>
            <a:chOff x="-75082" y="2902108"/>
            <a:chExt cx="5196773" cy="113160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2EA54B-F08B-4689-A7C1-2B3280A1FAA7}"/>
                </a:ext>
              </a:extLst>
            </p:cNvPr>
            <p:cNvGrpSpPr/>
            <p:nvPr/>
          </p:nvGrpSpPr>
          <p:grpSpPr>
            <a:xfrm>
              <a:off x="-75082" y="2943518"/>
              <a:ext cx="5196773" cy="1090192"/>
              <a:chOff x="-4075105" y="3374620"/>
              <a:chExt cx="5196773" cy="10901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6027A88-B663-42FD-9FB9-04DA59BF5810}"/>
                  </a:ext>
                </a:extLst>
              </p:cNvPr>
              <p:cNvSpPr/>
              <p:nvPr/>
            </p:nvSpPr>
            <p:spPr>
              <a:xfrm>
                <a:off x="-3879366" y="3374620"/>
                <a:ext cx="4878424" cy="10869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D22A4D-3D1F-44C3-B8DF-4EA9B0CE9443}"/>
                  </a:ext>
                </a:extLst>
              </p:cNvPr>
              <p:cNvSpPr txBox="1"/>
              <p:nvPr/>
            </p:nvSpPr>
            <p:spPr>
              <a:xfrm>
                <a:off x="-4075105" y="4126258"/>
                <a:ext cx="2392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Contamination Levels</a:t>
                </a: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3115B55-ACC5-4CF1-A9E5-69B2BDFBA86B}"/>
                  </a:ext>
                </a:extLst>
              </p:cNvPr>
              <p:cNvCxnSpPr/>
              <p:nvPr/>
            </p:nvCxnSpPr>
            <p:spPr>
              <a:xfrm>
                <a:off x="-3028353" y="3796445"/>
                <a:ext cx="292608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D5EA723-DCE1-4B0D-8332-0C8278877A34}"/>
                  </a:ext>
                </a:extLst>
              </p:cNvPr>
              <p:cNvSpPr txBox="1"/>
              <p:nvPr/>
            </p:nvSpPr>
            <p:spPr>
              <a:xfrm>
                <a:off x="-1441508" y="3748838"/>
                <a:ext cx="25631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Exposure-Duration</a:t>
                </a:r>
                <a:r>
                  <a:rPr lang="en-US" sz="1600" dirty="0"/>
                  <a:t> = 2 + 0</a:t>
                </a:r>
              </a:p>
            </p:txBody>
          </p:sp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5FE50903-889E-4364-BD7E-5EEF6AD48833}"/>
                  </a:ext>
                </a:extLst>
              </p:cNvPr>
              <p:cNvSpPr/>
              <p:nvPr/>
            </p:nvSpPr>
            <p:spPr>
              <a:xfrm>
                <a:off x="-2154519" y="3796445"/>
                <a:ext cx="624872" cy="24802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348C23F-EB28-4E2B-A5E6-A94CFFC94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819" t="28457" r="54147" b="50510"/>
            <a:stretch/>
          </p:blipFill>
          <p:spPr>
            <a:xfrm>
              <a:off x="817784" y="2902108"/>
              <a:ext cx="624872" cy="10139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8F88B5-6F11-42BD-8324-809C8721E43F}"/>
                </a:ext>
              </a:extLst>
            </p:cNvPr>
            <p:cNvSpPr txBox="1"/>
            <p:nvPr/>
          </p:nvSpPr>
          <p:spPr>
            <a:xfrm>
              <a:off x="1267084" y="3236298"/>
              <a:ext cx="573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NOAA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0C310FA-497A-4978-B3E5-ECD32A4094E7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0688" y="720018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2D3F690-CD2A-48FD-B8A0-D54F8651FC8A}"/>
              </a:ext>
            </a:extLst>
          </p:cNvPr>
          <p:cNvSpPr txBox="1"/>
          <p:nvPr/>
        </p:nvSpPr>
        <p:spPr>
          <a:xfrm>
            <a:off x="182468" y="1777780"/>
            <a:ext cx="2158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patch tracks how many fish visit and how long they stay.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A647CC-994D-4A65-81FC-4E154195A9AF}"/>
              </a:ext>
            </a:extLst>
          </p:cNvPr>
          <p:cNvGrpSpPr/>
          <p:nvPr/>
        </p:nvGrpSpPr>
        <p:grpSpPr>
          <a:xfrm>
            <a:off x="9954632" y="900014"/>
            <a:ext cx="3112943" cy="1336276"/>
            <a:chOff x="9917324" y="1183186"/>
            <a:chExt cx="3112943" cy="133627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26A5D74-6B1F-4AF8-809E-CE1AD294A78E}"/>
                </a:ext>
              </a:extLst>
            </p:cNvPr>
            <p:cNvGrpSpPr/>
            <p:nvPr/>
          </p:nvGrpSpPr>
          <p:grpSpPr>
            <a:xfrm>
              <a:off x="9917324" y="1183186"/>
              <a:ext cx="3112943" cy="1336276"/>
              <a:chOff x="9267696" y="5401572"/>
              <a:chExt cx="3112943" cy="133627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53B87F6-0E06-48AA-8ED9-5C7C6BE89790}"/>
                  </a:ext>
                </a:extLst>
              </p:cNvPr>
              <p:cNvSpPr/>
              <p:nvPr/>
            </p:nvSpPr>
            <p:spPr>
              <a:xfrm>
                <a:off x="9267696" y="5787731"/>
                <a:ext cx="2063453" cy="9501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E386108-2C3E-4A07-B34C-8632856A88E1}"/>
                  </a:ext>
                </a:extLst>
              </p:cNvPr>
              <p:cNvSpPr/>
              <p:nvPr/>
            </p:nvSpPr>
            <p:spPr>
              <a:xfrm>
                <a:off x="9395253" y="5958699"/>
                <a:ext cx="365760" cy="23342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876C0D-9ED8-4A48-840E-A2AE17D284E6}"/>
                  </a:ext>
                </a:extLst>
              </p:cNvPr>
              <p:cNvSpPr txBox="1"/>
              <p:nvPr/>
            </p:nvSpPr>
            <p:spPr>
              <a:xfrm>
                <a:off x="9743225" y="5891916"/>
                <a:ext cx="26374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Contamination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38FAD44-8937-4E0D-A2EF-62EA58DCB753}"/>
                  </a:ext>
                </a:extLst>
              </p:cNvPr>
              <p:cNvSpPr txBox="1"/>
              <p:nvPr/>
            </p:nvSpPr>
            <p:spPr>
              <a:xfrm>
                <a:off x="9452838" y="5401572"/>
                <a:ext cx="16875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Legend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395E65D-48FF-4456-A012-13BBF3BE453F}"/>
                </a:ext>
              </a:extLst>
            </p:cNvPr>
            <p:cNvSpPr/>
            <p:nvPr/>
          </p:nvSpPr>
          <p:spPr>
            <a:xfrm>
              <a:off x="10044881" y="2093992"/>
              <a:ext cx="365760" cy="233429"/>
            </a:xfrm>
            <a:prstGeom prst="rect">
              <a:avLst/>
            </a:prstGeom>
            <a:solidFill>
              <a:srgbClr val="6C3C3C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1A265C-6263-44B3-B3B4-12B99F6E47D4}"/>
                </a:ext>
              </a:extLst>
            </p:cNvPr>
            <p:cNvSpPr txBox="1"/>
            <p:nvPr/>
          </p:nvSpPr>
          <p:spPr>
            <a:xfrm>
              <a:off x="10392853" y="2027209"/>
              <a:ext cx="263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SPM</a:t>
              </a:r>
            </a:p>
          </p:txBody>
        </p: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EAD0CD2C-E906-4CF3-865F-9B74707EE650}"/>
              </a:ext>
            </a:extLst>
          </p:cNvPr>
          <p:cNvSpPr/>
          <p:nvPr/>
        </p:nvSpPr>
        <p:spPr>
          <a:xfrm>
            <a:off x="9068748" y="4201341"/>
            <a:ext cx="793492" cy="26250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EBACFBF-B3E0-4AD9-8FE5-019659EC362B}"/>
              </a:ext>
            </a:extLst>
          </p:cNvPr>
          <p:cNvSpPr/>
          <p:nvPr/>
        </p:nvSpPr>
        <p:spPr>
          <a:xfrm>
            <a:off x="9051588" y="4503819"/>
            <a:ext cx="839604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3F9D20D-D783-42F3-9B62-940ACA4FAC05}"/>
              </a:ext>
            </a:extLst>
          </p:cNvPr>
          <p:cNvSpPr/>
          <p:nvPr/>
        </p:nvSpPr>
        <p:spPr>
          <a:xfrm>
            <a:off x="9051164" y="4775313"/>
            <a:ext cx="829197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Risk: 0.8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9D7F7-6953-48F8-813B-AB6FBE28CA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alphaModFix amt="70000"/>
          </a:blip>
          <a:stretch>
            <a:fillRect/>
          </a:stretch>
        </p:blipFill>
        <p:spPr>
          <a:xfrm>
            <a:off x="9628824" y="4093616"/>
            <a:ext cx="2365453" cy="938865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B235272-6B7B-4099-ABD6-19B9BE2CF399}"/>
              </a:ext>
            </a:extLst>
          </p:cNvPr>
          <p:cNvSpPr/>
          <p:nvPr/>
        </p:nvSpPr>
        <p:spPr>
          <a:xfrm>
            <a:off x="7720249" y="2378269"/>
            <a:ext cx="793492" cy="26250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7EF5E7C-C107-497C-BC45-2268FA2142C0}"/>
              </a:ext>
            </a:extLst>
          </p:cNvPr>
          <p:cNvSpPr/>
          <p:nvPr/>
        </p:nvSpPr>
        <p:spPr>
          <a:xfrm>
            <a:off x="7703089" y="2680747"/>
            <a:ext cx="839604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3BEA9C24-9C2C-4663-AC30-7F3F0557183F}"/>
              </a:ext>
            </a:extLst>
          </p:cNvPr>
          <p:cNvSpPr/>
          <p:nvPr/>
        </p:nvSpPr>
        <p:spPr>
          <a:xfrm>
            <a:off x="7702665" y="2952241"/>
            <a:ext cx="829197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Risk: 0.3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648514-88A0-41A2-9523-3293FF1D405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426" y="718465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9A978BA-FA20-40E0-B246-30D2B05989E4}"/>
              </a:ext>
            </a:extLst>
          </p:cNvPr>
          <p:cNvSpPr txBox="1"/>
          <p:nvPr/>
        </p:nvSpPr>
        <p:spPr>
          <a:xfrm>
            <a:off x="3319444" y="5075297"/>
            <a:ext cx="596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</p:txBody>
      </p:sp>
    </p:spTree>
    <p:extLst>
      <p:ext uri="{BB962C8B-B14F-4D97-AF65-F5344CB8AC3E}">
        <p14:creationId xmlns:p14="http://schemas.microsoft.com/office/powerpoint/2010/main" val="276556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22524-FA0B-4B09-A398-76A25CDC9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41410" y="1906397"/>
            <a:ext cx="5703887" cy="3774513"/>
          </a:xfrm>
        </p:spPr>
        <p:txBody>
          <a:bodyPr>
            <a:noAutofit/>
          </a:bodyPr>
          <a:lstStyle/>
          <a:p>
            <a:r>
              <a:rPr lang="en-US" sz="1600" dirty="0"/>
              <a:t>🧠 </a:t>
            </a:r>
            <a:r>
              <a:rPr lang="en-US" sz="1600" b="1" dirty="0"/>
              <a:t>Stress</a:t>
            </a:r>
            <a:br>
              <a:rPr lang="en-US" sz="1600" dirty="0"/>
            </a:br>
            <a:r>
              <a:rPr lang="en-US" sz="1600" dirty="0"/>
              <a:t>The level of stress an agent experiences at the current time step.</a:t>
            </a:r>
          </a:p>
          <a:p>
            <a:r>
              <a:rPr lang="en-US" sz="1600" dirty="0"/>
              <a:t>🌫️ </a:t>
            </a:r>
            <a:r>
              <a:rPr lang="en-US" sz="1600" b="1" dirty="0"/>
              <a:t>Exposure</a:t>
            </a:r>
            <a:br>
              <a:rPr lang="en-US" sz="1600" dirty="0"/>
            </a:br>
            <a:r>
              <a:rPr lang="en-US" sz="1600" dirty="0"/>
              <a:t>The amount of Hg and MeHg an agent is exposed to in the current time step.</a:t>
            </a:r>
          </a:p>
          <a:p>
            <a:r>
              <a:rPr lang="en-US" sz="1600" dirty="0"/>
              <a:t>📊 </a:t>
            </a:r>
            <a:r>
              <a:rPr lang="en-US" sz="1600" b="1" dirty="0"/>
              <a:t>Exposure Total</a:t>
            </a:r>
            <a:br>
              <a:rPr lang="en-US" sz="1600" dirty="0"/>
            </a:br>
            <a:r>
              <a:rPr lang="en-US" sz="1600" dirty="0"/>
              <a:t>The total amount of Hg and MeHg fish are exposed to throughout their migration.</a:t>
            </a:r>
          </a:p>
          <a:p>
            <a:r>
              <a:rPr lang="en-US" sz="1600" dirty="0"/>
              <a:t>⏱️ </a:t>
            </a:r>
            <a:r>
              <a:rPr lang="en-US" sz="1600" b="1" dirty="0"/>
              <a:t>Exposure Duration</a:t>
            </a:r>
            <a:br>
              <a:rPr lang="en-US" sz="1600" dirty="0"/>
            </a:br>
            <a:r>
              <a:rPr lang="en-US" sz="1600" dirty="0"/>
              <a:t>The amount of time an agent is exposed to Hg or MeHg above healthy levels throughout their migration.</a:t>
            </a:r>
          </a:p>
          <a:p>
            <a:r>
              <a:rPr lang="en-US" sz="1600" dirty="0"/>
              <a:t>⚠️ </a:t>
            </a:r>
            <a:r>
              <a:rPr lang="en-US" sz="1600" b="1" dirty="0"/>
              <a:t>Uptake Risk</a:t>
            </a:r>
            <a:br>
              <a:rPr lang="en-US" sz="1600" dirty="0"/>
            </a:br>
            <a:r>
              <a:rPr lang="en-US" sz="1600" dirty="0"/>
              <a:t>The level of risk associated with uptake of Hg and MeHg from SPM at the current time step.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F8677-FB2A-4457-84A1-E08E30A8B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10" y="2004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Key Variables for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7B2B7-15C1-49A6-A7ED-4E49B9774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124" y="1082485"/>
            <a:ext cx="5157787" cy="823912"/>
          </a:xfrm>
        </p:spPr>
        <p:txBody>
          <a:bodyPr>
            <a:normAutofit fontScale="92500"/>
          </a:bodyPr>
          <a:lstStyle/>
          <a:p>
            <a:r>
              <a:rPr lang="en-US" sz="3600" b="1" dirty="0"/>
              <a:t>🌍 Environmental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9CC2B-FAA2-48DC-9330-CC91B6EC7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2793" y="1906397"/>
            <a:ext cx="4990447" cy="3684588"/>
          </a:xfrm>
        </p:spPr>
        <p:txBody>
          <a:bodyPr>
            <a:noAutofit/>
          </a:bodyPr>
          <a:lstStyle/>
          <a:p>
            <a:r>
              <a:rPr lang="en-US" sz="1600" dirty="0"/>
              <a:t>🧪 </a:t>
            </a:r>
            <a:r>
              <a:rPr lang="en-US" sz="1600" b="1" dirty="0"/>
              <a:t>Mercury (Hg)</a:t>
            </a:r>
            <a:br>
              <a:rPr lang="en-US" sz="1600" dirty="0"/>
            </a:br>
            <a:r>
              <a:rPr lang="en-US" sz="1600" dirty="0"/>
              <a:t>The concentration of inorganic mercury in the water or on particles.</a:t>
            </a:r>
          </a:p>
          <a:p>
            <a:r>
              <a:rPr lang="en-US" sz="1600" dirty="0"/>
              <a:t>☠️ </a:t>
            </a:r>
            <a:r>
              <a:rPr lang="en-US" sz="1600" b="1" dirty="0"/>
              <a:t>Methylmercury (MeHg)</a:t>
            </a:r>
            <a:br>
              <a:rPr lang="en-US" sz="1600" dirty="0"/>
            </a:br>
            <a:r>
              <a:rPr lang="en-US" sz="1600" dirty="0"/>
              <a:t>The toxic organic form of mercury that bioaccumulates in fish tissue.</a:t>
            </a:r>
          </a:p>
          <a:p>
            <a:r>
              <a:rPr lang="en-US" sz="1600" dirty="0"/>
              <a:t>🌫️ </a:t>
            </a:r>
            <a:r>
              <a:rPr lang="en-US" sz="1600" b="1" dirty="0"/>
              <a:t>Suspended Particulate Matter (SPM)</a:t>
            </a:r>
            <a:br>
              <a:rPr lang="en-US" sz="1600" dirty="0"/>
            </a:br>
            <a:r>
              <a:rPr lang="en-US" sz="1600" dirty="0"/>
              <a:t>The amount of fine material suspended in the water column.</a:t>
            </a:r>
          </a:p>
          <a:p>
            <a:r>
              <a:rPr lang="en-US" sz="1600" dirty="0"/>
              <a:t>📍 </a:t>
            </a:r>
            <a:r>
              <a:rPr lang="en-US" sz="1600" b="1" dirty="0"/>
              <a:t>Time Spent</a:t>
            </a:r>
            <a:br>
              <a:rPr lang="en-US" sz="1600" dirty="0"/>
            </a:br>
            <a:r>
              <a:rPr lang="en-US" sz="1600" dirty="0"/>
              <a:t>The total time a fish spends in one location.</a:t>
            </a:r>
          </a:p>
          <a:p>
            <a:r>
              <a:rPr lang="en-US" sz="1600" dirty="0"/>
              <a:t>⏱️ </a:t>
            </a:r>
            <a:r>
              <a:rPr lang="en-US" sz="1600" b="1" dirty="0"/>
              <a:t>Patch Exposure Time</a:t>
            </a:r>
            <a:br>
              <a:rPr lang="en-US" sz="1600" dirty="0"/>
            </a:br>
            <a:r>
              <a:rPr lang="en-US" sz="1600" dirty="0"/>
              <a:t>How long a fish stays in a contaminated area.</a:t>
            </a:r>
          </a:p>
          <a:p>
            <a:r>
              <a:rPr lang="en-US" sz="1600" dirty="0"/>
              <a:t>⚠️ </a:t>
            </a:r>
            <a:r>
              <a:rPr lang="en-US" sz="1600" b="1" dirty="0"/>
              <a:t>Patch Risk</a:t>
            </a:r>
            <a:br>
              <a:rPr lang="en-US" sz="1600" dirty="0"/>
            </a:br>
            <a:r>
              <a:rPr lang="en-US" sz="1600" dirty="0"/>
              <a:t>How likely a fish is to absorb mercury in a specific area.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62DAC-2722-455D-BB2B-1F05A3E62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39763" y="1082485"/>
            <a:ext cx="5703887" cy="8239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🐟 Individual (Fish) Variables</a:t>
            </a:r>
          </a:p>
        </p:txBody>
      </p:sp>
    </p:spTree>
    <p:extLst>
      <p:ext uri="{BB962C8B-B14F-4D97-AF65-F5344CB8AC3E}">
        <p14:creationId xmlns:p14="http://schemas.microsoft.com/office/powerpoint/2010/main" val="4128243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C7DEB149-9A84-4EE2-9A68-F2B286FA97DB}"/>
              </a:ext>
            </a:extLst>
          </p:cNvPr>
          <p:cNvSpPr/>
          <p:nvPr/>
        </p:nvSpPr>
        <p:spPr>
          <a:xfrm>
            <a:off x="2158896" y="1113192"/>
            <a:ext cx="7629290" cy="4206240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35000">
                <a:schemeClr val="accent6">
                  <a:lumMod val="0"/>
                  <a:lumOff val="100000"/>
                </a:schemeClr>
              </a:gs>
              <a:gs pos="70000">
                <a:srgbClr val="6C3C3C"/>
              </a:gs>
              <a:gs pos="100000">
                <a:srgbClr val="7030A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37EC4DF-4586-447E-A51A-3E7920548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800" y="1085211"/>
            <a:ext cx="7675529" cy="4224894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0" y="5576290"/>
            <a:ext cx="1171009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Bioaccumulation risk varies by patch as fish encounter different combinations of contamination, stress, and suspended particles during migration.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C0DAF63-116B-4BAB-B40F-3DF2F2162470}"/>
              </a:ext>
            </a:extLst>
          </p:cNvPr>
          <p:cNvCxnSpPr>
            <a:cxnSpLocks/>
          </p:cNvCxnSpPr>
          <p:nvPr/>
        </p:nvCxnSpPr>
        <p:spPr>
          <a:xfrm>
            <a:off x="8701567" y="1126264"/>
            <a:ext cx="2334965" cy="272421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8F060E-9CA9-42AD-94CB-E386ED3CC755}"/>
              </a:ext>
            </a:extLst>
          </p:cNvPr>
          <p:cNvCxnSpPr>
            <a:cxnSpLocks/>
          </p:cNvCxnSpPr>
          <p:nvPr/>
        </p:nvCxnSpPr>
        <p:spPr>
          <a:xfrm>
            <a:off x="3624806" y="1085212"/>
            <a:ext cx="356616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F628EFC-0790-4CB7-8533-754F029A3167}"/>
              </a:ext>
            </a:extLst>
          </p:cNvPr>
          <p:cNvSpPr txBox="1"/>
          <p:nvPr/>
        </p:nvSpPr>
        <p:spPr>
          <a:xfrm>
            <a:off x="2171624" y="535350"/>
            <a:ext cx="256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Uptake-Risk</a:t>
            </a:r>
            <a:r>
              <a:rPr lang="en-US" sz="1600" dirty="0"/>
              <a:t> = 1.4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8EE3DC-7241-4E5D-8685-C591A3C72BF2}"/>
              </a:ext>
            </a:extLst>
          </p:cNvPr>
          <p:cNvSpPr txBox="1"/>
          <p:nvPr/>
        </p:nvSpPr>
        <p:spPr>
          <a:xfrm>
            <a:off x="7519013" y="538108"/>
            <a:ext cx="256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Uptake-Risk</a:t>
            </a:r>
            <a:r>
              <a:rPr lang="en-US" sz="1600" dirty="0"/>
              <a:t> = 0.3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F53D2A4-7A53-4911-858C-8D3019E6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9" y="4248221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7C0636-6D82-4845-9DAE-E6E18AED6CB4}"/>
              </a:ext>
            </a:extLst>
          </p:cNvPr>
          <p:cNvCxnSpPr>
            <a:cxnSpLocks/>
          </p:cNvCxnSpPr>
          <p:nvPr/>
        </p:nvCxnSpPr>
        <p:spPr>
          <a:xfrm flipH="1">
            <a:off x="3015688" y="4622936"/>
            <a:ext cx="5852160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4D4BD46-8AF6-46B9-BF32-8337B81575EF}"/>
              </a:ext>
            </a:extLst>
          </p:cNvPr>
          <p:cNvSpPr/>
          <p:nvPr/>
        </p:nvSpPr>
        <p:spPr>
          <a:xfrm>
            <a:off x="2375806" y="2523090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0C79CD9-D100-4CB3-9D34-0AFA3D0DA645}"/>
              </a:ext>
            </a:extLst>
          </p:cNvPr>
          <p:cNvSpPr/>
          <p:nvPr/>
        </p:nvSpPr>
        <p:spPr>
          <a:xfrm>
            <a:off x="2375806" y="2802076"/>
            <a:ext cx="745708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C310FA-497A-4978-B3E5-ECD32A4094E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0688" y="720018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2D3F690-CD2A-48FD-B8A0-D54F8651FC8A}"/>
              </a:ext>
            </a:extLst>
          </p:cNvPr>
          <p:cNvSpPr txBox="1"/>
          <p:nvPr/>
        </p:nvSpPr>
        <p:spPr>
          <a:xfrm>
            <a:off x="182468" y="1777780"/>
            <a:ext cx="2158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patch tracks how many fish visit and how long they stay.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A647CC-994D-4A65-81FC-4E154195A9AF}"/>
              </a:ext>
            </a:extLst>
          </p:cNvPr>
          <p:cNvGrpSpPr/>
          <p:nvPr/>
        </p:nvGrpSpPr>
        <p:grpSpPr>
          <a:xfrm>
            <a:off x="9954632" y="900014"/>
            <a:ext cx="3112943" cy="1336276"/>
            <a:chOff x="9917324" y="1183186"/>
            <a:chExt cx="3112943" cy="133627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26A5D74-6B1F-4AF8-809E-CE1AD294A78E}"/>
                </a:ext>
              </a:extLst>
            </p:cNvPr>
            <p:cNvGrpSpPr/>
            <p:nvPr/>
          </p:nvGrpSpPr>
          <p:grpSpPr>
            <a:xfrm>
              <a:off x="9917324" y="1183186"/>
              <a:ext cx="3112943" cy="1336276"/>
              <a:chOff x="9267696" y="5401572"/>
              <a:chExt cx="3112943" cy="133627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53B87F6-0E06-48AA-8ED9-5C7C6BE89790}"/>
                  </a:ext>
                </a:extLst>
              </p:cNvPr>
              <p:cNvSpPr/>
              <p:nvPr/>
            </p:nvSpPr>
            <p:spPr>
              <a:xfrm>
                <a:off x="9267696" y="5787731"/>
                <a:ext cx="2063453" cy="9501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E386108-2C3E-4A07-B34C-8632856A88E1}"/>
                  </a:ext>
                </a:extLst>
              </p:cNvPr>
              <p:cNvSpPr/>
              <p:nvPr/>
            </p:nvSpPr>
            <p:spPr>
              <a:xfrm>
                <a:off x="9395253" y="5958699"/>
                <a:ext cx="365760" cy="23342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876C0D-9ED8-4A48-840E-A2AE17D284E6}"/>
                  </a:ext>
                </a:extLst>
              </p:cNvPr>
              <p:cNvSpPr txBox="1"/>
              <p:nvPr/>
            </p:nvSpPr>
            <p:spPr>
              <a:xfrm>
                <a:off x="9743225" y="5891916"/>
                <a:ext cx="26374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Contamination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38FAD44-8937-4E0D-A2EF-62EA58DCB753}"/>
                  </a:ext>
                </a:extLst>
              </p:cNvPr>
              <p:cNvSpPr txBox="1"/>
              <p:nvPr/>
            </p:nvSpPr>
            <p:spPr>
              <a:xfrm>
                <a:off x="9452838" y="5401572"/>
                <a:ext cx="16875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Legend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395E65D-48FF-4456-A012-13BBF3BE453F}"/>
                </a:ext>
              </a:extLst>
            </p:cNvPr>
            <p:cNvSpPr/>
            <p:nvPr/>
          </p:nvSpPr>
          <p:spPr>
            <a:xfrm>
              <a:off x="10044881" y="2093992"/>
              <a:ext cx="365760" cy="233429"/>
            </a:xfrm>
            <a:prstGeom prst="rect">
              <a:avLst/>
            </a:prstGeom>
            <a:solidFill>
              <a:srgbClr val="6C3C3C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1A265C-6263-44B3-B3B4-12B99F6E47D4}"/>
                </a:ext>
              </a:extLst>
            </p:cNvPr>
            <p:cNvSpPr txBox="1"/>
            <p:nvPr/>
          </p:nvSpPr>
          <p:spPr>
            <a:xfrm>
              <a:off x="10392853" y="2027209"/>
              <a:ext cx="263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SPM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8F8571-BD42-49BD-8068-E43E4A700F76}"/>
              </a:ext>
            </a:extLst>
          </p:cNvPr>
          <p:cNvGrpSpPr/>
          <p:nvPr/>
        </p:nvGrpSpPr>
        <p:grpSpPr>
          <a:xfrm>
            <a:off x="-48094" y="2966695"/>
            <a:ext cx="5013824" cy="1204664"/>
            <a:chOff x="18685" y="35413"/>
            <a:chExt cx="5013824" cy="120466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D9C246E-471C-40E1-80C7-65F610AEBB4D}"/>
                </a:ext>
              </a:extLst>
            </p:cNvPr>
            <p:cNvGrpSpPr/>
            <p:nvPr/>
          </p:nvGrpSpPr>
          <p:grpSpPr>
            <a:xfrm>
              <a:off x="18685" y="35413"/>
              <a:ext cx="5013824" cy="1204664"/>
              <a:chOff x="18685" y="35413"/>
              <a:chExt cx="5013824" cy="1204664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7E607EF-58A2-41C2-974B-EA7CC0054CDA}"/>
                  </a:ext>
                </a:extLst>
              </p:cNvPr>
              <p:cNvGrpSpPr/>
              <p:nvPr/>
            </p:nvGrpSpPr>
            <p:grpSpPr>
              <a:xfrm>
                <a:off x="18685" y="35413"/>
                <a:ext cx="5013824" cy="1204664"/>
                <a:chOff x="18685" y="35413"/>
                <a:chExt cx="5013824" cy="1204664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FEA0CAF-9C41-4F88-9748-0E04292848E4}"/>
                    </a:ext>
                  </a:extLst>
                </p:cNvPr>
                <p:cNvGrpSpPr/>
                <p:nvPr/>
              </p:nvGrpSpPr>
              <p:grpSpPr>
                <a:xfrm>
                  <a:off x="18685" y="35413"/>
                  <a:ext cx="4775513" cy="1204664"/>
                  <a:chOff x="18685" y="35413"/>
                  <a:chExt cx="4775513" cy="1204664"/>
                </a:xfrm>
              </p:grpSpPr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ADB76C5D-2957-4763-8BCD-2C4E4A7AAB78}"/>
                      </a:ext>
                    </a:extLst>
                  </p:cNvPr>
                  <p:cNvGrpSpPr/>
                  <p:nvPr/>
                </p:nvGrpSpPr>
                <p:grpSpPr>
                  <a:xfrm>
                    <a:off x="18685" y="35413"/>
                    <a:ext cx="4775513" cy="1204664"/>
                    <a:chOff x="18685" y="35413"/>
                    <a:chExt cx="4775513" cy="1204664"/>
                  </a:xfrm>
                </p:grpSpPr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2C775FD5-8360-4FF6-A360-C5BA680FB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342" y="112360"/>
                      <a:ext cx="4562856" cy="1111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pic>
                  <p:nvPicPr>
                    <p:cNvPr id="83" name="Picture 82">
                      <a:extLst>
                        <a:ext uri="{FF2B5EF4-FFF2-40B4-BE49-F238E27FC236}">
                          <a16:creationId xmlns:a16="http://schemas.microsoft.com/office/drawing/2014/main" id="{7F1FC4DD-405E-4578-BDA4-115DF0C155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7196" t="6647" r="73027" b="74624"/>
                    <a:stretch/>
                  </p:blipFill>
                  <p:spPr>
                    <a:xfrm>
                      <a:off x="3878144" y="35413"/>
                      <a:ext cx="738732" cy="986350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84" name="Picture 83">
                      <a:extLst>
                        <a:ext uri="{FF2B5EF4-FFF2-40B4-BE49-F238E27FC236}">
                          <a16:creationId xmlns:a16="http://schemas.microsoft.com/office/drawing/2014/main" id="{10DDF651-353C-4216-BCA7-32A71EDF6C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36883" t="9252" r="55401" b="73628"/>
                    <a:stretch/>
                  </p:blipFill>
                  <p:spPr>
                    <a:xfrm>
                      <a:off x="1445412" y="148312"/>
                      <a:ext cx="561821" cy="896009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2036A33-36B3-4B4B-BC5D-5B2712D985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85" y="888840"/>
                      <a:ext cx="12091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/>
                        <a:t>SPM</a:t>
                      </a:r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96D55A91-614B-49D8-8B3E-5A565569B1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7620" y="885605"/>
                      <a:ext cx="12091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/>
                        <a:t>Stress</a:t>
                      </a:r>
                    </a:p>
                  </p:txBody>
                </p:sp>
                <p:sp>
                  <p:nvSpPr>
                    <p:cNvPr id="87" name="Arrow: Left-Right 86">
                      <a:extLst>
                        <a:ext uri="{FF2B5EF4-FFF2-40B4-BE49-F238E27FC236}">
                          <a16:creationId xmlns:a16="http://schemas.microsoft.com/office/drawing/2014/main" id="{280FA15E-68D7-49B4-9E05-6A1C584C7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22" y="565396"/>
                      <a:ext cx="548640" cy="184938"/>
                    </a:xfrm>
                    <a:prstGeom prst="leftRightArrow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0E7A7164-6336-4A4A-9EBF-32F6059D07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9624" y="319523"/>
                      <a:ext cx="1455199" cy="920554"/>
                      <a:chOff x="2904970" y="1059085"/>
                      <a:chExt cx="1455199" cy="920554"/>
                    </a:xfrm>
                  </p:grpSpPr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E6F0BA18-351D-4650-8D3B-DDCB658589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04970" y="1641085"/>
                        <a:ext cx="145519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600" b="1" dirty="0"/>
                          <a:t>Contamination</a:t>
                        </a:r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0744DCF8-6743-45B8-B43C-553A05918C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46091" y="1059085"/>
                        <a:ext cx="57368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200" b="1" dirty="0">
                            <a:solidFill>
                              <a:srgbClr val="C00000"/>
                            </a:solidFill>
                          </a:rPr>
                          <a:t>NOAA</a:t>
                        </a:r>
                      </a:p>
                    </p:txBody>
                  </p:sp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76566399-B6EB-44A7-B0EE-A8B8170A88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36883" t="9252" r="55401" b="73628"/>
                    <a:stretch/>
                  </p:blipFill>
                  <p:spPr>
                    <a:xfrm>
                      <a:off x="295449" y="132071"/>
                      <a:ext cx="584698" cy="904191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90" name="Picture 89">
                      <a:extLst>
                        <a:ext uri="{FF2B5EF4-FFF2-40B4-BE49-F238E27FC236}">
                          <a16:creationId xmlns:a16="http://schemas.microsoft.com/office/drawing/2014/main" id="{72F16EE7-FC3D-43C8-8013-70DBA2AC19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7562" t="27651" r="74061" b="51180"/>
                    <a:stretch/>
                  </p:blipFill>
                  <p:spPr>
                    <a:xfrm>
                      <a:off x="2599798" y="73746"/>
                      <a:ext cx="606456" cy="1068129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5D78D32B-4BEB-455D-81F0-EFC547966F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22408" y="529570"/>
                      <a:ext cx="310780" cy="0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1FBBFAC8-63F6-49F7-90F1-D9F8161D5287}"/>
                      </a:ext>
                    </a:extLst>
                  </p:cNvPr>
                  <p:cNvSpPr txBox="1"/>
                  <p:nvPr/>
                </p:nvSpPr>
                <p:spPr>
                  <a:xfrm>
                    <a:off x="3291391" y="137426"/>
                    <a:ext cx="457200" cy="1015663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0" b="1" dirty="0"/>
                      <a:t>=</a:t>
                    </a:r>
                  </a:p>
                </p:txBody>
              </p:sp>
              <p:sp>
                <p:nvSpPr>
                  <p:cNvPr id="81" name="Arrow: Left-Right 80">
                    <a:extLst>
                      <a:ext uri="{FF2B5EF4-FFF2-40B4-BE49-F238E27FC236}">
                        <a16:creationId xmlns:a16="http://schemas.microsoft.com/office/drawing/2014/main" id="{6B8EFD58-7EA7-415F-B5B1-64A74222ABF3}"/>
                      </a:ext>
                    </a:extLst>
                  </p:cNvPr>
                  <p:cNvSpPr/>
                  <p:nvPr/>
                </p:nvSpPr>
                <p:spPr>
                  <a:xfrm>
                    <a:off x="2046108" y="576667"/>
                    <a:ext cx="548640" cy="184938"/>
                  </a:xfrm>
                  <a:prstGeom prst="leftRightArrow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9099DE2-A64F-456A-952D-C6BF5833F33C}"/>
                    </a:ext>
                  </a:extLst>
                </p:cNvPr>
                <p:cNvSpPr txBox="1"/>
                <p:nvPr/>
              </p:nvSpPr>
              <p:spPr>
                <a:xfrm>
                  <a:off x="3346372" y="901523"/>
                  <a:ext cx="16861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/>
                    <a:t>Uptake Risk</a:t>
                  </a:r>
                </a:p>
              </p:txBody>
            </p:sp>
          </p:grp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EB3065-1F76-4B3D-A3B2-BF123BA8052F}"/>
                  </a:ext>
                </a:extLst>
              </p:cNvPr>
              <p:cNvSpPr/>
              <p:nvPr/>
            </p:nvSpPr>
            <p:spPr>
              <a:xfrm>
                <a:off x="1630965" y="833249"/>
                <a:ext cx="254405" cy="36576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9CB3F7E-99E4-420D-BBD2-FC7A3A136AA8}"/>
                </a:ext>
              </a:extLst>
            </p:cNvPr>
            <p:cNvSpPr/>
            <p:nvPr/>
          </p:nvSpPr>
          <p:spPr>
            <a:xfrm>
              <a:off x="4066210" y="538745"/>
              <a:ext cx="254405" cy="334983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7CEF57F-8556-441E-9764-0A3264A70D12}"/>
              </a:ext>
            </a:extLst>
          </p:cNvPr>
          <p:cNvSpPr/>
          <p:nvPr/>
        </p:nvSpPr>
        <p:spPr>
          <a:xfrm>
            <a:off x="2081494" y="4220975"/>
            <a:ext cx="793492" cy="26250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B7A8682-3D92-4A13-A4AA-5F9E2B83AE23}"/>
              </a:ext>
            </a:extLst>
          </p:cNvPr>
          <p:cNvSpPr/>
          <p:nvPr/>
        </p:nvSpPr>
        <p:spPr>
          <a:xfrm>
            <a:off x="2064334" y="4523453"/>
            <a:ext cx="839604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D3DCEA7-1432-4C4C-932F-54379C16FA75}"/>
              </a:ext>
            </a:extLst>
          </p:cNvPr>
          <p:cNvSpPr/>
          <p:nvPr/>
        </p:nvSpPr>
        <p:spPr>
          <a:xfrm>
            <a:off x="2063910" y="4794947"/>
            <a:ext cx="829197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Risk: 1.5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A67B8-CC49-4CB6-8737-AFF4CCF15A18}"/>
              </a:ext>
            </a:extLst>
          </p:cNvPr>
          <p:cNvGrpSpPr/>
          <p:nvPr/>
        </p:nvGrpSpPr>
        <p:grpSpPr>
          <a:xfrm rot="16200000" flipH="1">
            <a:off x="1442636" y="4156253"/>
            <a:ext cx="622855" cy="820369"/>
            <a:chOff x="9164836" y="4129622"/>
            <a:chExt cx="622855" cy="820369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C746024C-CDF7-4F8B-81BE-D15343E9AF42}"/>
                </a:ext>
              </a:extLst>
            </p:cNvPr>
            <p:cNvSpPr/>
            <p:nvPr/>
          </p:nvSpPr>
          <p:spPr>
            <a:xfrm>
              <a:off x="9164836" y="4359982"/>
              <a:ext cx="166978" cy="286247"/>
            </a:xfrm>
            <a:prstGeom prst="downArrow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2A70933B-78AA-46BD-849C-ACFD0372FC01}"/>
                </a:ext>
              </a:extLst>
            </p:cNvPr>
            <p:cNvSpPr/>
            <p:nvPr/>
          </p:nvSpPr>
          <p:spPr>
            <a:xfrm>
              <a:off x="9620713" y="4309911"/>
              <a:ext cx="166978" cy="640080"/>
            </a:xfrm>
            <a:prstGeom prst="downArrow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47EDDE6-18A3-42A6-9AA6-51D7BB22F339}"/>
                </a:ext>
              </a:extLst>
            </p:cNvPr>
            <p:cNvSpPr/>
            <p:nvPr/>
          </p:nvSpPr>
          <p:spPr>
            <a:xfrm>
              <a:off x="9203812" y="4294497"/>
              <a:ext cx="548640" cy="95417"/>
            </a:xfrm>
            <a:prstGeom prst="rect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25A24D-3813-4F10-8B42-D756202E0E5F}"/>
                </a:ext>
              </a:extLst>
            </p:cNvPr>
            <p:cNvSpPr/>
            <p:nvPr/>
          </p:nvSpPr>
          <p:spPr>
            <a:xfrm rot="16200000">
              <a:off x="9404702" y="4173353"/>
              <a:ext cx="182880" cy="95417"/>
            </a:xfrm>
            <a:prstGeom prst="rect">
              <a:avLst/>
            </a:prstGeom>
            <a:solidFill>
              <a:srgbClr val="C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BA21121-A711-4894-B0F7-DD91FEA7494A}"/>
              </a:ext>
            </a:extLst>
          </p:cNvPr>
          <p:cNvSpPr/>
          <p:nvPr/>
        </p:nvSpPr>
        <p:spPr>
          <a:xfrm>
            <a:off x="7720249" y="2378269"/>
            <a:ext cx="793492" cy="26250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ED1B9B7-C5FA-4F9C-B21D-8B802FAE0611}"/>
              </a:ext>
            </a:extLst>
          </p:cNvPr>
          <p:cNvSpPr/>
          <p:nvPr/>
        </p:nvSpPr>
        <p:spPr>
          <a:xfrm>
            <a:off x="7703089" y="2680747"/>
            <a:ext cx="839604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C8757739-21EE-4D17-AAFE-910078A4740D}"/>
              </a:ext>
            </a:extLst>
          </p:cNvPr>
          <p:cNvSpPr/>
          <p:nvPr/>
        </p:nvSpPr>
        <p:spPr>
          <a:xfrm>
            <a:off x="7702665" y="2952241"/>
            <a:ext cx="829197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Risk: 0.3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648514-88A0-41A2-9523-3293FF1D405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426" y="718465"/>
            <a:ext cx="1542422" cy="1932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829B1494-2448-4A6E-A090-BBCD0C8FC066}"/>
              </a:ext>
            </a:extLst>
          </p:cNvPr>
          <p:cNvSpPr/>
          <p:nvPr/>
        </p:nvSpPr>
        <p:spPr>
          <a:xfrm>
            <a:off x="9068748" y="4201341"/>
            <a:ext cx="793492" cy="26250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Time: 1 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495F5CE7-F7DA-49BD-8874-5536EA2211C8}"/>
              </a:ext>
            </a:extLst>
          </p:cNvPr>
          <p:cNvSpPr/>
          <p:nvPr/>
        </p:nvSpPr>
        <p:spPr>
          <a:xfrm>
            <a:off x="9051588" y="4503819"/>
            <a:ext cx="839604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Fish: 1 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A9842C9-5B91-4947-9BE3-0C45EA7018D1}"/>
              </a:ext>
            </a:extLst>
          </p:cNvPr>
          <p:cNvSpPr/>
          <p:nvPr/>
        </p:nvSpPr>
        <p:spPr>
          <a:xfrm>
            <a:off x="9051164" y="4775313"/>
            <a:ext cx="829197" cy="23478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Risk: 0.8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9D7F7-6953-48F8-813B-AB6FBE28CA4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70000"/>
          </a:blip>
          <a:stretch>
            <a:fillRect/>
          </a:stretch>
        </p:blipFill>
        <p:spPr>
          <a:xfrm>
            <a:off x="9628824" y="4093616"/>
            <a:ext cx="2365453" cy="93886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DAAAB414-0389-47D4-9994-C0524290F9CB}"/>
              </a:ext>
            </a:extLst>
          </p:cNvPr>
          <p:cNvSpPr txBox="1"/>
          <p:nvPr/>
        </p:nvSpPr>
        <p:spPr>
          <a:xfrm>
            <a:off x="10365405" y="3850016"/>
            <a:ext cx="6595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Uptake-Risk</a:t>
            </a:r>
            <a:r>
              <a:rPr lang="en-US" sz="1800" dirty="0"/>
              <a:t> = 0.8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C98C32-D892-41E6-8BB8-F6FD1659657F}"/>
              </a:ext>
            </a:extLst>
          </p:cNvPr>
          <p:cNvSpPr txBox="1"/>
          <p:nvPr/>
        </p:nvSpPr>
        <p:spPr>
          <a:xfrm>
            <a:off x="3319444" y="5075297"/>
            <a:ext cx="596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6B277ED-6287-46FE-89A9-AE7CD0116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 environmental conditions across the migration path cause bioaccumulation risk to fluctuate from patch to patch.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90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57" y="1734561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9" y="-87762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1. Fish Interact with Environmental Contamination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676" y="1055105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212056" y="5282741"/>
            <a:ext cx="596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  <a:p>
            <a:pPr algn="ctr"/>
            <a:r>
              <a:rPr lang="en-US" b="1" dirty="0"/>
              <a:t>(Mercury or Methylmercury)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33849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873785" y="6059395"/>
            <a:ext cx="10444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Fish Encounter Varying Levels of Contamination Throughout their Environment</a:t>
            </a:r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206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57" y="1734561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9" y="-87762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2. Track Time Fish Spends in Each Patch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676" y="1055105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212056" y="5282741"/>
            <a:ext cx="596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  <a:p>
            <a:pPr algn="ctr"/>
            <a:r>
              <a:rPr lang="en-US" b="1" dirty="0"/>
              <a:t>(Mercury or Methylmercury)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33849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873785" y="6059395"/>
            <a:ext cx="10444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Time-Spent </a:t>
            </a:r>
            <a:r>
              <a:rPr lang="en-US" sz="2000" dirty="0"/>
              <a:t>= </a:t>
            </a:r>
            <a:r>
              <a:rPr lang="en-US" sz="2000" b="1" dirty="0"/>
              <a:t>Time-Spent + 1</a:t>
            </a:r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779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66" y="-124206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2. Track How Much Contamination Fish Encounter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161153" y="5294718"/>
            <a:ext cx="596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445223" y="5788481"/>
            <a:ext cx="114923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Hg-Exposure</a:t>
            </a:r>
            <a:r>
              <a:rPr lang="en-US" sz="2000" dirty="0"/>
              <a:t> = Mercury Concentration in Patch</a:t>
            </a:r>
          </a:p>
          <a:p>
            <a:pPr algn="ctr"/>
            <a:r>
              <a:rPr lang="en-US" sz="2000" b="1" dirty="0"/>
              <a:t>MeHg-Exposure </a:t>
            </a:r>
            <a:r>
              <a:rPr lang="en-US" sz="2000" dirty="0"/>
              <a:t>=  Methylmercury Concentration in Patch</a:t>
            </a:r>
          </a:p>
          <a:p>
            <a:endParaRPr lang="en-US" sz="2400" dirty="0"/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664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66" y="-13190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3. Track How Much Total Contamination Fish Encounter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161153" y="5294718"/>
            <a:ext cx="596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445223" y="5788481"/>
            <a:ext cx="114923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Hg-Exposure-Total</a:t>
            </a:r>
            <a:r>
              <a:rPr lang="en-US" sz="2000" dirty="0"/>
              <a:t> = </a:t>
            </a:r>
            <a:r>
              <a:rPr lang="en-US" sz="2000" b="1" dirty="0"/>
              <a:t>Hg-Exposure-Total + Hg-Exposure</a:t>
            </a:r>
          </a:p>
          <a:p>
            <a:pPr algn="ctr"/>
            <a:r>
              <a:rPr lang="en-US" sz="2000" b="1" dirty="0"/>
              <a:t>MeHg-Exposure-Total </a:t>
            </a:r>
            <a:r>
              <a:rPr lang="en-US" sz="2000" dirty="0"/>
              <a:t>= </a:t>
            </a:r>
            <a:r>
              <a:rPr lang="en-US" sz="2000" b="1" dirty="0"/>
              <a:t>Hg-Exposure-Total + Hg-Exposure</a:t>
            </a:r>
            <a:endParaRPr lang="en-US" sz="2000" dirty="0"/>
          </a:p>
          <a:p>
            <a:endParaRPr lang="en-US" sz="2400" dirty="0"/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34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561A-7AF0-4CB0-A589-122C7972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7" y="1788990"/>
            <a:ext cx="8455885" cy="354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A83F5-E0F8-457A-AA5A-618ADEFF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30" y="24948"/>
            <a:ext cx="117100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4. Determine if Contamination Exceeds Recommended Health Threshold for Fish Exposure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93E-BB34-4514-90AA-F0212803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76" y="1109534"/>
            <a:ext cx="143864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3D36A-A84C-495E-BC27-65D83CF51A5F}"/>
              </a:ext>
            </a:extLst>
          </p:cNvPr>
          <p:cNvSpPr txBox="1"/>
          <p:nvPr/>
        </p:nvSpPr>
        <p:spPr>
          <a:xfrm>
            <a:off x="3161153" y="5294718"/>
            <a:ext cx="596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 Contamination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250DB-3AC2-4077-8656-C9A60C03419D}"/>
              </a:ext>
            </a:extLst>
          </p:cNvPr>
          <p:cNvGrpSpPr/>
          <p:nvPr/>
        </p:nvGrpSpPr>
        <p:grpSpPr>
          <a:xfrm>
            <a:off x="5812402" y="1688278"/>
            <a:ext cx="622855" cy="1327642"/>
            <a:chOff x="5812402" y="2031787"/>
            <a:chExt cx="622855" cy="1327642"/>
          </a:xfrm>
          <a:solidFill>
            <a:srgbClr val="C0161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53CD32-448C-44F8-AD48-94FFE2E6A1E7}"/>
                </a:ext>
              </a:extLst>
            </p:cNvPr>
            <p:cNvGrpSpPr/>
            <p:nvPr/>
          </p:nvGrpSpPr>
          <p:grpSpPr>
            <a:xfrm>
              <a:off x="5812402" y="2653862"/>
              <a:ext cx="622855" cy="705567"/>
              <a:chOff x="5812402" y="2653862"/>
              <a:chExt cx="622855" cy="705567"/>
            </a:xfrm>
            <a:grpFill/>
          </p:grpSpPr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A67E2559-D81F-41E6-A6FC-AEB9343E2EB4}"/>
                  </a:ext>
                </a:extLst>
              </p:cNvPr>
              <p:cNvSpPr/>
              <p:nvPr/>
            </p:nvSpPr>
            <p:spPr>
              <a:xfrm>
                <a:off x="5812402" y="2719347"/>
                <a:ext cx="166978" cy="286247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9D91D105-09AA-4F7B-A8FD-A9313F712B4A}"/>
                  </a:ext>
                </a:extLst>
              </p:cNvPr>
              <p:cNvSpPr/>
              <p:nvPr/>
            </p:nvSpPr>
            <p:spPr>
              <a:xfrm>
                <a:off x="6268279" y="2719349"/>
                <a:ext cx="166978" cy="64008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A8CB6F-2179-418E-978B-4BFFED3CE6DA}"/>
                  </a:ext>
                </a:extLst>
              </p:cNvPr>
              <p:cNvSpPr/>
              <p:nvPr/>
            </p:nvSpPr>
            <p:spPr>
              <a:xfrm>
                <a:off x="5851378" y="2653862"/>
                <a:ext cx="548640" cy="95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BC2BAF-AD47-4CFF-AFAC-8CE209217FD3}"/>
                </a:ext>
              </a:extLst>
            </p:cNvPr>
            <p:cNvSpPr/>
            <p:nvPr/>
          </p:nvSpPr>
          <p:spPr>
            <a:xfrm rot="16200000">
              <a:off x="5823668" y="2304118"/>
              <a:ext cx="640080" cy="95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2A6F5C-F52F-4355-866C-97605F32CA6A}"/>
              </a:ext>
            </a:extLst>
          </p:cNvPr>
          <p:cNvSpPr txBox="1"/>
          <p:nvPr/>
        </p:nvSpPr>
        <p:spPr>
          <a:xfrm>
            <a:off x="1413318" y="5799460"/>
            <a:ext cx="120733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</a:t>
            </a:r>
            <a:r>
              <a:rPr lang="en-US" sz="2000" b="1" dirty="0"/>
              <a:t>Hg-Exposure</a:t>
            </a:r>
            <a:r>
              <a:rPr lang="en-US" sz="2000" dirty="0"/>
              <a:t> &gt; 15 ug/kg		 </a:t>
            </a:r>
            <a:r>
              <a:rPr lang="en-US" sz="2000" b="1" dirty="0"/>
              <a:t>Hg-Exposure-Duration</a:t>
            </a:r>
            <a:r>
              <a:rPr lang="en-US" sz="2000" dirty="0"/>
              <a:t> = </a:t>
            </a:r>
            <a:r>
              <a:rPr lang="en-US" sz="2000" b="1" dirty="0"/>
              <a:t>Hg-Exposure-Duration</a:t>
            </a:r>
            <a:r>
              <a:rPr lang="en-US" sz="2000" dirty="0"/>
              <a:t> + 1 </a:t>
            </a:r>
          </a:p>
          <a:p>
            <a:r>
              <a:rPr lang="en-US" sz="2000" dirty="0"/>
              <a:t>If </a:t>
            </a:r>
            <a:r>
              <a:rPr lang="en-US" sz="2000" b="1" dirty="0"/>
              <a:t>MeHg-Exposure &gt;</a:t>
            </a:r>
            <a:r>
              <a:rPr lang="en-US" sz="2000" dirty="0"/>
              <a:t>  150 ug/kg	</a:t>
            </a:r>
            <a:r>
              <a:rPr lang="en-US" sz="2000" b="1" dirty="0"/>
              <a:t> MeHg-Exposure-Duration</a:t>
            </a:r>
            <a:r>
              <a:rPr lang="en-US" sz="2000" dirty="0"/>
              <a:t> = </a:t>
            </a:r>
            <a:r>
              <a:rPr lang="en-US" sz="2000" b="1" dirty="0"/>
              <a:t>MeHg-Exposure-Duration</a:t>
            </a:r>
            <a:r>
              <a:rPr lang="en-US" sz="2000" dirty="0"/>
              <a:t> + 1 </a:t>
            </a:r>
          </a:p>
          <a:p>
            <a:endParaRPr lang="en-US" sz="2400" dirty="0"/>
          </a:p>
          <a:p>
            <a:pPr algn="ctr"/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43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2243</Words>
  <Application>Microsoft Office PowerPoint</Application>
  <PresentationFormat>Widescreen</PresentationFormat>
  <Paragraphs>377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Bioaccumulation Dynamics</vt:lpstr>
      <vt:lpstr>Relevant Background Information</vt:lpstr>
      <vt:lpstr>Model Objectives</vt:lpstr>
      <vt:lpstr>Key Variables for the Model</vt:lpstr>
      <vt:lpstr>1. Fish Interact with Environmental Contamination</vt:lpstr>
      <vt:lpstr>2. Track Time Fish Spends in Each Patch</vt:lpstr>
      <vt:lpstr>2. Track How Much Contamination Fish Encounter</vt:lpstr>
      <vt:lpstr>3. Track How Much Total Contamination Fish Encounter</vt:lpstr>
      <vt:lpstr>4. Determine if Contamination Exceeds Recommended Health Threshold for Fish Exposure</vt:lpstr>
      <vt:lpstr>5. Track Amount of Time Fish is Exposed in Patch</vt:lpstr>
      <vt:lpstr>5. Determine Bioaccumulation Risk</vt:lpstr>
      <vt:lpstr>6. Track Bioaccumulation Risk for Each Patch</vt:lpstr>
      <vt:lpstr>Individual-Specific Traits</vt:lpstr>
      <vt:lpstr>Outputs of Interest</vt:lpstr>
      <vt:lpstr>Discussion Prompts</vt:lpstr>
      <vt:lpstr>PowerPoint Presentation</vt:lpstr>
      <vt:lpstr>PowerPoint Presentation</vt:lpstr>
      <vt:lpstr>PowerPoint Presentation</vt:lpstr>
      <vt:lpstr>5. Fish Determine Bioaccumulation Risk</vt:lpstr>
      <vt:lpstr>1. Fish Interact with Environmental Contamination</vt:lpstr>
      <vt:lpstr>Fish Interact with Environmental Contamination</vt:lpstr>
      <vt:lpstr>Fish Interact with Environmental Contamination</vt:lpstr>
      <vt:lpstr>1. Fish Interact with Environmental Contamination</vt:lpstr>
      <vt:lpstr>2. Track Time Fish Spends in Each Patch</vt:lpstr>
      <vt:lpstr>1. Fish Interact with Environmental Contamination</vt:lpstr>
      <vt:lpstr>2. Fish Track How Much Contamination They Encounter</vt:lpstr>
      <vt:lpstr>2. Fish Track How Much Contamination They Encounter</vt:lpstr>
      <vt:lpstr>2. Track How Much Contamination Fish Encounter</vt:lpstr>
      <vt:lpstr>3. Track How Much Total Contamination Fish Encounter</vt:lpstr>
      <vt:lpstr>4. Determine if Contamination Exceeds Recommended Health Threshold for Fish Exposure</vt:lpstr>
      <vt:lpstr>5. Track Amount of Time Fish is Exposed in Patch</vt:lpstr>
      <vt:lpstr>5. Determine Bioaccumulation Risk</vt:lpstr>
      <vt:lpstr>6. Track Location of Bioaccumulation Risk</vt:lpstr>
      <vt:lpstr>2. Fish Keep Track of Cumulative Contamination Throughout Migration</vt:lpstr>
      <vt:lpstr>4. Patches Track the Amount of Time Spent and How Many Fish Use Each Patch</vt:lpstr>
      <vt:lpstr>6. Patches Track Bioaccumulation Risk</vt:lpstr>
      <vt:lpstr>5. Fish Determine Bioaccumulation Risk</vt:lpstr>
      <vt:lpstr>As fish migrate through contaminated areas, exposure accumulates over time, increasing overall contamination burden.</vt:lpstr>
      <vt:lpstr>Prolonged exposure to high contamination adds up over time, creating cumulative health risks for migrating fish.</vt:lpstr>
      <vt:lpstr>Bioaccumulation risk varies by patch as fish encounter different combinations of contamination, stress, and suspended particles during migration.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Bioaccumulation Dynamics</dc:title>
  <dc:creator>Quintana, Vanessa M ERDC-RDE-EL-MS Contractor</dc:creator>
  <cp:lastModifiedBy>Quintana, Vanessa M ERDC-RDE-EL-MS Contractor</cp:lastModifiedBy>
  <cp:revision>33</cp:revision>
  <dcterms:created xsi:type="dcterms:W3CDTF">2025-06-04T12:52:07Z</dcterms:created>
  <dcterms:modified xsi:type="dcterms:W3CDTF">2025-06-28T19:26:29Z</dcterms:modified>
</cp:coreProperties>
</file>